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15"/>
  </p:notesMasterIdLst>
  <p:sldIdLst>
    <p:sldId id="256" r:id="rId3"/>
    <p:sldId id="258" r:id="rId4"/>
    <p:sldId id="259" r:id="rId5"/>
    <p:sldId id="305" r:id="rId6"/>
    <p:sldId id="306" r:id="rId7"/>
    <p:sldId id="308" r:id="rId8"/>
    <p:sldId id="309" r:id="rId9"/>
    <p:sldId id="310" r:id="rId10"/>
    <p:sldId id="311" r:id="rId11"/>
    <p:sldId id="312" r:id="rId12"/>
    <p:sldId id="307" r:id="rId13"/>
    <p:sldId id="304" r:id="rId14"/>
  </p:sldIdLst>
  <p:sldSz cx="9144000" cy="5143500" type="screen16x9"/>
  <p:notesSz cx="6858000" cy="9144000"/>
  <p:embeddedFontLst>
    <p:embeddedFont>
      <p:font typeface="Bebas Neue" panose="020B0606020202050201" pitchFamily="34" charset="0"/>
      <p:regular r:id="rId16"/>
    </p:embeddedFont>
    <p:embeddedFont>
      <p:font typeface="Fira Sans Extra Condensed Medium" panose="020B0604020202020204" charset="0"/>
      <p:regular r:id="rId17"/>
      <p:bold r:id="rId18"/>
      <p:italic r:id="rId19"/>
      <p:boldItalic r:id="rId20"/>
    </p:embeddedFont>
    <p:embeddedFont>
      <p:font typeface="Proxima Nova" panose="020B0604020202020204" charset="0"/>
      <p:regular r:id="rId21"/>
      <p:bold r:id="rId22"/>
      <p:italic r:id="rId23"/>
      <p:boldItalic r:id="rId24"/>
    </p:embeddedFont>
    <p:embeddedFont>
      <p:font typeface="Sulphur Point" panose="020B0604020202020204" charset="0"/>
      <p:regular r:id="rId25"/>
      <p:bold r:id="rId26"/>
    </p:embeddedFont>
    <p:embeddedFont>
      <p:font typeface="Verdana" panose="020B060403050404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036C85-1D35-481B-84FB-647BAAA508FA}">
  <a:tblStyle styleId="{3D036C85-1D35-481B-84FB-647BAAA508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92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1.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4388e52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4388e52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865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4388e52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4388e52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669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1"/>
        <p:cNvGrpSpPr/>
        <p:nvPr/>
      </p:nvGrpSpPr>
      <p:grpSpPr>
        <a:xfrm>
          <a:off x="0" y="0"/>
          <a:ext cx="0" cy="0"/>
          <a:chOff x="0" y="0"/>
          <a:chExt cx="0" cy="0"/>
        </a:xfrm>
      </p:grpSpPr>
      <p:sp>
        <p:nvSpPr>
          <p:cNvPr id="11192" name="Google Shape;11192;gf4388e52f4_0_23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3" name="Google Shape;11193;gf4388e52f4_0_23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352205502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352205502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4388e52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4388e52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4388e52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4388e52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807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4388e52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4388e52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6847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4388e52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4388e52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044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4388e52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4388e52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772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4388e52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4388e52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446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4388e52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4388e52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0991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715100" y="1046600"/>
            <a:ext cx="5804400" cy="16179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6775" y="3256600"/>
            <a:ext cx="2423700" cy="850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000">
                <a:solidFill>
                  <a:srgbClr val="FFD312"/>
                </a:solidFill>
                <a:latin typeface="Sulphur Point"/>
                <a:ea typeface="Sulphur Point"/>
                <a:cs typeface="Sulphur Point"/>
                <a:sym typeface="Sulphur Poin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subTitle" idx="2"/>
          </p:nvPr>
        </p:nvSpPr>
        <p:spPr>
          <a:xfrm>
            <a:off x="5104200" y="3963550"/>
            <a:ext cx="1419000" cy="64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3" name="Google Shape;13;p2"/>
          <p:cNvCxnSpPr/>
          <p:nvPr/>
        </p:nvCxnSpPr>
        <p:spPr>
          <a:xfrm>
            <a:off x="8428900" y="0"/>
            <a:ext cx="0" cy="5227800"/>
          </a:xfrm>
          <a:prstGeom prst="straightConnector1">
            <a:avLst/>
          </a:prstGeom>
          <a:noFill/>
          <a:ln w="9525" cap="flat" cmpd="sng">
            <a:solidFill>
              <a:srgbClr val="FFD31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pic>
        <p:nvPicPr>
          <p:cNvPr id="22" name="Google Shape;22;p4"/>
          <p:cNvPicPr preferRelativeResize="0"/>
          <p:nvPr/>
        </p:nvPicPr>
        <p:blipFill>
          <a:blip r:embed="rId2">
            <a:alphaModFix/>
          </a:blip>
          <a:stretch>
            <a:fillRect/>
          </a:stretch>
        </p:blipFill>
        <p:spPr>
          <a:xfrm>
            <a:off x="0" y="0"/>
            <a:ext cx="9144003" cy="5143501"/>
          </a:xfrm>
          <a:prstGeom prst="rect">
            <a:avLst/>
          </a:prstGeom>
          <a:noFill/>
          <a:ln>
            <a:noFill/>
          </a:ln>
        </p:spPr>
      </p:pic>
      <p:sp>
        <p:nvSpPr>
          <p:cNvPr id="23" name="Google Shape;23;p4"/>
          <p:cNvSpPr txBox="1">
            <a:spLocks noGrp="1"/>
          </p:cNvSpPr>
          <p:nvPr>
            <p:ph type="title"/>
          </p:nvPr>
        </p:nvSpPr>
        <p:spPr>
          <a:xfrm>
            <a:off x="720000" y="535000"/>
            <a:ext cx="7704000" cy="621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 name="Google Shape;24;p4"/>
          <p:cNvSpPr txBox="1">
            <a:spLocks noGrp="1"/>
          </p:cNvSpPr>
          <p:nvPr>
            <p:ph type="body" idx="1"/>
          </p:nvPr>
        </p:nvSpPr>
        <p:spPr>
          <a:xfrm>
            <a:off x="720000" y="1530125"/>
            <a:ext cx="3949800" cy="1542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9"/>
        <p:cNvGrpSpPr/>
        <p:nvPr/>
      </p:nvGrpSpPr>
      <p:grpSpPr>
        <a:xfrm>
          <a:off x="0" y="0"/>
          <a:ext cx="0" cy="0"/>
          <a:chOff x="0" y="0"/>
          <a:chExt cx="0" cy="0"/>
        </a:xfrm>
      </p:grpSpPr>
      <p:pic>
        <p:nvPicPr>
          <p:cNvPr id="60" name="Google Shape;60;p13"/>
          <p:cNvPicPr preferRelativeResize="0"/>
          <p:nvPr/>
        </p:nvPicPr>
        <p:blipFill>
          <a:blip r:embed="rId2">
            <a:alphaModFix/>
          </a:blip>
          <a:stretch>
            <a:fillRect/>
          </a:stretch>
        </p:blipFill>
        <p:spPr>
          <a:xfrm>
            <a:off x="0" y="0"/>
            <a:ext cx="9144003" cy="5143501"/>
          </a:xfrm>
          <a:prstGeom prst="rect">
            <a:avLst/>
          </a:prstGeom>
          <a:noFill/>
          <a:ln>
            <a:noFill/>
          </a:ln>
        </p:spPr>
      </p:pic>
      <p:sp>
        <p:nvSpPr>
          <p:cNvPr id="61" name="Google Shape;61;p13"/>
          <p:cNvSpPr txBox="1">
            <a:spLocks noGrp="1"/>
          </p:cNvSpPr>
          <p:nvPr>
            <p:ph type="ctrTitle"/>
          </p:nvPr>
        </p:nvSpPr>
        <p:spPr>
          <a:xfrm>
            <a:off x="1826663" y="1452225"/>
            <a:ext cx="2251800" cy="415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8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2" name="Google Shape;62;p13"/>
          <p:cNvSpPr txBox="1">
            <a:spLocks noGrp="1"/>
          </p:cNvSpPr>
          <p:nvPr>
            <p:ph type="subTitle" idx="1"/>
          </p:nvPr>
        </p:nvSpPr>
        <p:spPr>
          <a:xfrm>
            <a:off x="1826663" y="1867275"/>
            <a:ext cx="2251800" cy="55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3" name="Google Shape;63;p13"/>
          <p:cNvSpPr txBox="1">
            <a:spLocks noGrp="1"/>
          </p:cNvSpPr>
          <p:nvPr>
            <p:ph type="title" idx="2" hasCustomPrompt="1"/>
          </p:nvPr>
        </p:nvSpPr>
        <p:spPr>
          <a:xfrm>
            <a:off x="1003768" y="1452225"/>
            <a:ext cx="8229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4" name="Google Shape;64;p13"/>
          <p:cNvSpPr txBox="1">
            <a:spLocks noGrp="1"/>
          </p:cNvSpPr>
          <p:nvPr>
            <p:ph type="ctrTitle" idx="3"/>
          </p:nvPr>
        </p:nvSpPr>
        <p:spPr>
          <a:xfrm>
            <a:off x="1826813" y="2543900"/>
            <a:ext cx="2249400" cy="4152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5" name="Google Shape;65;p13"/>
          <p:cNvSpPr txBox="1">
            <a:spLocks noGrp="1"/>
          </p:cNvSpPr>
          <p:nvPr>
            <p:ph type="subTitle" idx="4"/>
          </p:nvPr>
        </p:nvSpPr>
        <p:spPr>
          <a:xfrm>
            <a:off x="1826663" y="2959100"/>
            <a:ext cx="2249400" cy="55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6" name="Google Shape;66;p13"/>
          <p:cNvSpPr txBox="1">
            <a:spLocks noGrp="1"/>
          </p:cNvSpPr>
          <p:nvPr>
            <p:ph type="title" idx="5" hasCustomPrompt="1"/>
          </p:nvPr>
        </p:nvSpPr>
        <p:spPr>
          <a:xfrm>
            <a:off x="1003638" y="2543900"/>
            <a:ext cx="8229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3"/>
          <p:cNvSpPr txBox="1">
            <a:spLocks noGrp="1"/>
          </p:cNvSpPr>
          <p:nvPr>
            <p:ph type="ctrTitle" idx="6"/>
          </p:nvPr>
        </p:nvSpPr>
        <p:spPr>
          <a:xfrm>
            <a:off x="1826888" y="3636200"/>
            <a:ext cx="2249400" cy="415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8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8" name="Google Shape;68;p13"/>
          <p:cNvSpPr txBox="1">
            <a:spLocks noGrp="1"/>
          </p:cNvSpPr>
          <p:nvPr>
            <p:ph type="subTitle" idx="7"/>
          </p:nvPr>
        </p:nvSpPr>
        <p:spPr>
          <a:xfrm>
            <a:off x="1827037" y="4051402"/>
            <a:ext cx="2249400" cy="55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9" name="Google Shape;69;p13"/>
          <p:cNvSpPr txBox="1">
            <a:spLocks noGrp="1"/>
          </p:cNvSpPr>
          <p:nvPr>
            <p:ph type="title" idx="8" hasCustomPrompt="1"/>
          </p:nvPr>
        </p:nvSpPr>
        <p:spPr>
          <a:xfrm>
            <a:off x="1003638" y="3636200"/>
            <a:ext cx="8229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13"/>
          <p:cNvSpPr txBox="1">
            <a:spLocks noGrp="1"/>
          </p:cNvSpPr>
          <p:nvPr>
            <p:ph type="ctrTitle" idx="9"/>
          </p:nvPr>
        </p:nvSpPr>
        <p:spPr>
          <a:xfrm>
            <a:off x="5888563" y="1452225"/>
            <a:ext cx="2251800" cy="415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8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71" name="Google Shape;71;p13"/>
          <p:cNvSpPr txBox="1">
            <a:spLocks noGrp="1"/>
          </p:cNvSpPr>
          <p:nvPr>
            <p:ph type="subTitle" idx="13"/>
          </p:nvPr>
        </p:nvSpPr>
        <p:spPr>
          <a:xfrm>
            <a:off x="5888563" y="1867425"/>
            <a:ext cx="2251800" cy="55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2" name="Google Shape;72;p13"/>
          <p:cNvSpPr txBox="1">
            <a:spLocks noGrp="1"/>
          </p:cNvSpPr>
          <p:nvPr>
            <p:ph type="title" idx="14" hasCustomPrompt="1"/>
          </p:nvPr>
        </p:nvSpPr>
        <p:spPr>
          <a:xfrm>
            <a:off x="5065663" y="1452225"/>
            <a:ext cx="8229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3"/>
          <p:cNvSpPr txBox="1">
            <a:spLocks noGrp="1"/>
          </p:cNvSpPr>
          <p:nvPr>
            <p:ph type="ctrTitle" idx="15"/>
          </p:nvPr>
        </p:nvSpPr>
        <p:spPr>
          <a:xfrm>
            <a:off x="5888575" y="2543900"/>
            <a:ext cx="2251800" cy="415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8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74" name="Google Shape;74;p13"/>
          <p:cNvSpPr txBox="1">
            <a:spLocks noGrp="1"/>
          </p:cNvSpPr>
          <p:nvPr>
            <p:ph type="subTitle" idx="16"/>
          </p:nvPr>
        </p:nvSpPr>
        <p:spPr>
          <a:xfrm>
            <a:off x="5888563" y="2959100"/>
            <a:ext cx="2251800" cy="55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5" name="Google Shape;75;p13"/>
          <p:cNvSpPr txBox="1">
            <a:spLocks noGrp="1"/>
          </p:cNvSpPr>
          <p:nvPr>
            <p:ph type="title" idx="17" hasCustomPrompt="1"/>
          </p:nvPr>
        </p:nvSpPr>
        <p:spPr>
          <a:xfrm>
            <a:off x="5065662" y="2543900"/>
            <a:ext cx="8229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76" name="Google Shape;76;p13"/>
          <p:cNvSpPr txBox="1">
            <a:spLocks noGrp="1"/>
          </p:cNvSpPr>
          <p:nvPr>
            <p:ph type="ctrTitle" idx="18"/>
          </p:nvPr>
        </p:nvSpPr>
        <p:spPr>
          <a:xfrm>
            <a:off x="5888563" y="3636197"/>
            <a:ext cx="2251800" cy="415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8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77" name="Google Shape;77;p13"/>
          <p:cNvSpPr txBox="1">
            <a:spLocks noGrp="1"/>
          </p:cNvSpPr>
          <p:nvPr>
            <p:ph type="subTitle" idx="19"/>
          </p:nvPr>
        </p:nvSpPr>
        <p:spPr>
          <a:xfrm>
            <a:off x="5888563" y="4051400"/>
            <a:ext cx="2251800" cy="55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8" name="Google Shape;78;p13"/>
          <p:cNvSpPr txBox="1">
            <a:spLocks noGrp="1"/>
          </p:cNvSpPr>
          <p:nvPr>
            <p:ph type="title" idx="20" hasCustomPrompt="1"/>
          </p:nvPr>
        </p:nvSpPr>
        <p:spPr>
          <a:xfrm>
            <a:off x="5065663" y="3636200"/>
            <a:ext cx="8229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79" name="Google Shape;79;p13"/>
          <p:cNvSpPr txBox="1">
            <a:spLocks noGrp="1"/>
          </p:cNvSpPr>
          <p:nvPr>
            <p:ph type="title" idx="21"/>
          </p:nvPr>
        </p:nvSpPr>
        <p:spPr>
          <a:xfrm>
            <a:off x="720000" y="535000"/>
            <a:ext cx="7704000" cy="621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_2">
    <p:spTree>
      <p:nvGrpSpPr>
        <p:cNvPr id="1" name="Shape 223"/>
        <p:cNvGrpSpPr/>
        <p:nvPr/>
      </p:nvGrpSpPr>
      <p:grpSpPr>
        <a:xfrm>
          <a:off x="0" y="0"/>
          <a:ext cx="0" cy="0"/>
          <a:chOff x="0" y="0"/>
          <a:chExt cx="0" cy="0"/>
        </a:xfrm>
      </p:grpSpPr>
      <p:pic>
        <p:nvPicPr>
          <p:cNvPr id="224" name="Google Shape;224;p32"/>
          <p:cNvPicPr preferRelativeResize="0"/>
          <p:nvPr/>
        </p:nvPicPr>
        <p:blipFill>
          <a:blip r:embed="rId2">
            <a:alphaModFix/>
          </a:blip>
          <a:stretch>
            <a:fillRect/>
          </a:stretch>
        </p:blipFill>
        <p:spPr>
          <a:xfrm>
            <a:off x="0" y="0"/>
            <a:ext cx="9144003" cy="5143501"/>
          </a:xfrm>
          <a:prstGeom prst="rect">
            <a:avLst/>
          </a:prstGeom>
          <a:noFill/>
          <a:ln>
            <a:noFill/>
          </a:ln>
        </p:spPr>
      </p:pic>
      <p:cxnSp>
        <p:nvCxnSpPr>
          <p:cNvPr id="225" name="Google Shape;225;p32"/>
          <p:cNvCxnSpPr/>
          <p:nvPr/>
        </p:nvCxnSpPr>
        <p:spPr>
          <a:xfrm>
            <a:off x="716775" y="-34675"/>
            <a:ext cx="0" cy="5227800"/>
          </a:xfrm>
          <a:prstGeom prst="straightConnector1">
            <a:avLst/>
          </a:prstGeom>
          <a:noFill/>
          <a:ln w="9525" cap="flat" cmpd="sng">
            <a:solidFill>
              <a:srgbClr val="FFD312"/>
            </a:solidFill>
            <a:prstDash val="solid"/>
            <a:round/>
            <a:headEnd type="none" w="med" len="med"/>
            <a:tailEnd type="none" w="med" len="med"/>
          </a:ln>
        </p:spPr>
      </p:cxnSp>
      <p:cxnSp>
        <p:nvCxnSpPr>
          <p:cNvPr id="226" name="Google Shape;226;p32"/>
          <p:cNvCxnSpPr/>
          <p:nvPr/>
        </p:nvCxnSpPr>
        <p:spPr>
          <a:xfrm>
            <a:off x="-59450" y="535000"/>
            <a:ext cx="9203400" cy="0"/>
          </a:xfrm>
          <a:prstGeom prst="straightConnector1">
            <a:avLst/>
          </a:prstGeom>
          <a:noFill/>
          <a:ln w="9525" cap="flat" cmpd="sng">
            <a:solidFill>
              <a:srgbClr val="FFD312"/>
            </a:solidFill>
            <a:prstDash val="solid"/>
            <a:round/>
            <a:headEnd type="none" w="med" len="med"/>
            <a:tailEnd type="none" w="med" len="med"/>
          </a:ln>
        </p:spPr>
      </p:cxnSp>
      <p:sp>
        <p:nvSpPr>
          <p:cNvPr id="227" name="Google Shape;227;p32"/>
          <p:cNvSpPr/>
          <p:nvPr/>
        </p:nvSpPr>
        <p:spPr>
          <a:xfrm>
            <a:off x="238275" y="3651500"/>
            <a:ext cx="957000" cy="957000"/>
          </a:xfrm>
          <a:prstGeom prst="ellipse">
            <a:avLst/>
          </a:prstGeom>
          <a:solidFill>
            <a:srgbClr val="EE58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28"/>
        <p:cNvGrpSpPr/>
        <p:nvPr/>
      </p:nvGrpSpPr>
      <p:grpSpPr>
        <a:xfrm>
          <a:off x="0" y="0"/>
          <a:ext cx="0" cy="0"/>
          <a:chOff x="0" y="0"/>
          <a:chExt cx="0" cy="0"/>
        </a:xfrm>
      </p:grpSpPr>
      <p:pic>
        <p:nvPicPr>
          <p:cNvPr id="229" name="Google Shape;229;p33"/>
          <p:cNvPicPr preferRelativeResize="0"/>
          <p:nvPr/>
        </p:nvPicPr>
        <p:blipFill>
          <a:blip r:embed="rId2">
            <a:alphaModFix/>
          </a:blip>
          <a:stretch>
            <a:fillRect/>
          </a:stretch>
        </p:blipFill>
        <p:spPr>
          <a:xfrm>
            <a:off x="0" y="0"/>
            <a:ext cx="9144003" cy="5143501"/>
          </a:xfrm>
          <a:prstGeom prst="rect">
            <a:avLst/>
          </a:prstGeom>
          <a:noFill/>
          <a:ln>
            <a:noFill/>
          </a:ln>
        </p:spPr>
      </p:pic>
      <p:cxnSp>
        <p:nvCxnSpPr>
          <p:cNvPr id="230" name="Google Shape;230;p33"/>
          <p:cNvCxnSpPr/>
          <p:nvPr/>
        </p:nvCxnSpPr>
        <p:spPr>
          <a:xfrm>
            <a:off x="-59450" y="539500"/>
            <a:ext cx="9203400" cy="0"/>
          </a:xfrm>
          <a:prstGeom prst="straightConnector1">
            <a:avLst/>
          </a:prstGeom>
          <a:noFill/>
          <a:ln w="9525" cap="flat" cmpd="sng">
            <a:solidFill>
              <a:srgbClr val="FFD312"/>
            </a:solidFill>
            <a:prstDash val="solid"/>
            <a:round/>
            <a:headEnd type="none" w="med" len="med"/>
            <a:tailEnd type="none" w="med" len="med"/>
          </a:ln>
        </p:spPr>
      </p:cxnSp>
      <p:cxnSp>
        <p:nvCxnSpPr>
          <p:cNvPr id="231" name="Google Shape;231;p33"/>
          <p:cNvCxnSpPr/>
          <p:nvPr/>
        </p:nvCxnSpPr>
        <p:spPr>
          <a:xfrm>
            <a:off x="-59450" y="4608500"/>
            <a:ext cx="9203400" cy="0"/>
          </a:xfrm>
          <a:prstGeom prst="straightConnector1">
            <a:avLst/>
          </a:prstGeom>
          <a:noFill/>
          <a:ln w="9525" cap="flat" cmpd="sng">
            <a:solidFill>
              <a:srgbClr val="FFD312"/>
            </a:solidFill>
            <a:prstDash val="solid"/>
            <a:round/>
            <a:headEnd type="none" w="med" len="med"/>
            <a:tailEnd type="none" w="med" len="med"/>
          </a:ln>
        </p:spPr>
      </p:cxnSp>
      <p:sp>
        <p:nvSpPr>
          <p:cNvPr id="232" name="Google Shape;232;p33"/>
          <p:cNvSpPr/>
          <p:nvPr/>
        </p:nvSpPr>
        <p:spPr>
          <a:xfrm>
            <a:off x="238275" y="61000"/>
            <a:ext cx="957000" cy="957000"/>
          </a:xfrm>
          <a:prstGeom prst="ellipse">
            <a:avLst/>
          </a:prstGeom>
          <a:solidFill>
            <a:srgbClr val="EE58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3"/>
          <p:cNvSpPr/>
          <p:nvPr/>
        </p:nvSpPr>
        <p:spPr>
          <a:xfrm>
            <a:off x="1226500" y="818625"/>
            <a:ext cx="660600" cy="660600"/>
          </a:xfrm>
          <a:prstGeom prst="ellipse">
            <a:avLst/>
          </a:prstGeom>
          <a:solidFill>
            <a:srgbClr val="EE58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ulphur Point"/>
              <a:buNone/>
              <a:defRPr sz="3500" b="1">
                <a:solidFill>
                  <a:schemeClr val="dk1"/>
                </a:solidFill>
                <a:latin typeface="Sulphur Point"/>
                <a:ea typeface="Sulphur Point"/>
                <a:cs typeface="Sulphur Point"/>
                <a:sym typeface="Sulphur Point"/>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ulphur Point"/>
              <a:buChar char="●"/>
              <a:defRPr>
                <a:solidFill>
                  <a:schemeClr val="dk1"/>
                </a:solidFill>
                <a:latin typeface="Sulphur Point"/>
                <a:ea typeface="Sulphur Point"/>
                <a:cs typeface="Sulphur Point"/>
                <a:sym typeface="Sulphur Point"/>
              </a:defRPr>
            </a:lvl1pPr>
            <a:lvl2pPr marL="914400" lvl="1" indent="-317500">
              <a:lnSpc>
                <a:spcPct val="100000"/>
              </a:lnSpc>
              <a:spcBef>
                <a:spcPts val="1600"/>
              </a:spcBef>
              <a:spcAft>
                <a:spcPts val="0"/>
              </a:spcAft>
              <a:buClr>
                <a:schemeClr val="dk1"/>
              </a:buClr>
              <a:buSzPts val="1400"/>
              <a:buFont typeface="Sulphur Point"/>
              <a:buChar char="○"/>
              <a:defRPr>
                <a:solidFill>
                  <a:schemeClr val="dk1"/>
                </a:solidFill>
                <a:latin typeface="Sulphur Point"/>
                <a:ea typeface="Sulphur Point"/>
                <a:cs typeface="Sulphur Point"/>
                <a:sym typeface="Sulphur Point"/>
              </a:defRPr>
            </a:lvl2pPr>
            <a:lvl3pPr marL="1371600" lvl="2" indent="-317500">
              <a:lnSpc>
                <a:spcPct val="100000"/>
              </a:lnSpc>
              <a:spcBef>
                <a:spcPts val="1600"/>
              </a:spcBef>
              <a:spcAft>
                <a:spcPts val="0"/>
              </a:spcAft>
              <a:buClr>
                <a:schemeClr val="dk1"/>
              </a:buClr>
              <a:buSzPts val="1400"/>
              <a:buFont typeface="Sulphur Point"/>
              <a:buChar char="■"/>
              <a:defRPr>
                <a:solidFill>
                  <a:schemeClr val="dk1"/>
                </a:solidFill>
                <a:latin typeface="Sulphur Point"/>
                <a:ea typeface="Sulphur Point"/>
                <a:cs typeface="Sulphur Point"/>
                <a:sym typeface="Sulphur Point"/>
              </a:defRPr>
            </a:lvl3pPr>
            <a:lvl4pPr marL="1828800" lvl="3" indent="-317500">
              <a:lnSpc>
                <a:spcPct val="100000"/>
              </a:lnSpc>
              <a:spcBef>
                <a:spcPts val="1600"/>
              </a:spcBef>
              <a:spcAft>
                <a:spcPts val="0"/>
              </a:spcAft>
              <a:buClr>
                <a:schemeClr val="dk1"/>
              </a:buClr>
              <a:buSzPts val="1400"/>
              <a:buFont typeface="Sulphur Point"/>
              <a:buChar char="●"/>
              <a:defRPr>
                <a:solidFill>
                  <a:schemeClr val="dk1"/>
                </a:solidFill>
                <a:latin typeface="Sulphur Point"/>
                <a:ea typeface="Sulphur Point"/>
                <a:cs typeface="Sulphur Point"/>
                <a:sym typeface="Sulphur Point"/>
              </a:defRPr>
            </a:lvl4pPr>
            <a:lvl5pPr marL="2286000" lvl="4" indent="-317500">
              <a:lnSpc>
                <a:spcPct val="100000"/>
              </a:lnSpc>
              <a:spcBef>
                <a:spcPts val="1600"/>
              </a:spcBef>
              <a:spcAft>
                <a:spcPts val="0"/>
              </a:spcAft>
              <a:buClr>
                <a:schemeClr val="dk1"/>
              </a:buClr>
              <a:buSzPts val="1400"/>
              <a:buFont typeface="Sulphur Point"/>
              <a:buChar char="○"/>
              <a:defRPr>
                <a:solidFill>
                  <a:schemeClr val="dk1"/>
                </a:solidFill>
                <a:latin typeface="Sulphur Point"/>
                <a:ea typeface="Sulphur Point"/>
                <a:cs typeface="Sulphur Point"/>
                <a:sym typeface="Sulphur Point"/>
              </a:defRPr>
            </a:lvl5pPr>
            <a:lvl6pPr marL="2743200" lvl="5" indent="-317500">
              <a:lnSpc>
                <a:spcPct val="100000"/>
              </a:lnSpc>
              <a:spcBef>
                <a:spcPts val="1600"/>
              </a:spcBef>
              <a:spcAft>
                <a:spcPts val="0"/>
              </a:spcAft>
              <a:buClr>
                <a:schemeClr val="dk1"/>
              </a:buClr>
              <a:buSzPts val="1400"/>
              <a:buFont typeface="Sulphur Point"/>
              <a:buChar char="■"/>
              <a:defRPr>
                <a:solidFill>
                  <a:schemeClr val="dk1"/>
                </a:solidFill>
                <a:latin typeface="Sulphur Point"/>
                <a:ea typeface="Sulphur Point"/>
                <a:cs typeface="Sulphur Point"/>
                <a:sym typeface="Sulphur Point"/>
              </a:defRPr>
            </a:lvl6pPr>
            <a:lvl7pPr marL="3200400" lvl="6" indent="-317500">
              <a:lnSpc>
                <a:spcPct val="100000"/>
              </a:lnSpc>
              <a:spcBef>
                <a:spcPts val="1600"/>
              </a:spcBef>
              <a:spcAft>
                <a:spcPts val="0"/>
              </a:spcAft>
              <a:buClr>
                <a:schemeClr val="dk1"/>
              </a:buClr>
              <a:buSzPts val="1400"/>
              <a:buFont typeface="Sulphur Point"/>
              <a:buChar char="●"/>
              <a:defRPr>
                <a:solidFill>
                  <a:schemeClr val="dk1"/>
                </a:solidFill>
                <a:latin typeface="Sulphur Point"/>
                <a:ea typeface="Sulphur Point"/>
                <a:cs typeface="Sulphur Point"/>
                <a:sym typeface="Sulphur Point"/>
              </a:defRPr>
            </a:lvl7pPr>
            <a:lvl8pPr marL="3657600" lvl="7" indent="-317500">
              <a:lnSpc>
                <a:spcPct val="100000"/>
              </a:lnSpc>
              <a:spcBef>
                <a:spcPts val="1600"/>
              </a:spcBef>
              <a:spcAft>
                <a:spcPts val="0"/>
              </a:spcAft>
              <a:buClr>
                <a:schemeClr val="dk1"/>
              </a:buClr>
              <a:buSzPts val="1400"/>
              <a:buFont typeface="Sulphur Point"/>
              <a:buChar char="○"/>
              <a:defRPr>
                <a:solidFill>
                  <a:schemeClr val="dk1"/>
                </a:solidFill>
                <a:latin typeface="Sulphur Point"/>
                <a:ea typeface="Sulphur Point"/>
                <a:cs typeface="Sulphur Point"/>
                <a:sym typeface="Sulphur Point"/>
              </a:defRPr>
            </a:lvl8pPr>
            <a:lvl9pPr marL="4114800" lvl="8" indent="-317500">
              <a:lnSpc>
                <a:spcPct val="100000"/>
              </a:lnSpc>
              <a:spcBef>
                <a:spcPts val="1600"/>
              </a:spcBef>
              <a:spcAft>
                <a:spcPts val="1600"/>
              </a:spcAft>
              <a:buClr>
                <a:schemeClr val="dk1"/>
              </a:buClr>
              <a:buSzPts val="1400"/>
              <a:buFont typeface="Sulphur Point"/>
              <a:buChar char="■"/>
              <a:defRPr>
                <a:solidFill>
                  <a:schemeClr val="dk1"/>
                </a:solidFill>
                <a:latin typeface="Sulphur Point"/>
                <a:ea typeface="Sulphur Point"/>
                <a:cs typeface="Sulphur Point"/>
                <a:sym typeface="Sulphur Poi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59" r:id="rId4"/>
    <p:sldLayoutId id="2147483678" r:id="rId5"/>
    <p:sldLayoutId id="214748367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orient="horz" pos="339">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34"/>
        <p:cNvGrpSpPr/>
        <p:nvPr/>
      </p:nvGrpSpPr>
      <p:grpSpPr>
        <a:xfrm>
          <a:off x="0" y="0"/>
          <a:ext cx="0" cy="0"/>
          <a:chOff x="0" y="0"/>
          <a:chExt cx="0" cy="0"/>
        </a:xfrm>
      </p:grpSpPr>
      <p:sp>
        <p:nvSpPr>
          <p:cNvPr id="235" name="Google Shape;235;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36" name="Google Shape;236;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viblo.asia/p/thuat-toan-ma-hoa-des-JQVGVzEwGy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cxnSp>
        <p:nvCxnSpPr>
          <p:cNvPr id="4" name="Google Shape;244;p37">
            <a:extLst>
              <a:ext uri="{FF2B5EF4-FFF2-40B4-BE49-F238E27FC236}">
                <a16:creationId xmlns:a16="http://schemas.microsoft.com/office/drawing/2014/main" id="{11681BCC-1EBB-0DAD-3887-4C7DD7ABC291}"/>
              </a:ext>
            </a:extLst>
          </p:cNvPr>
          <p:cNvCxnSpPr>
            <a:cxnSpLocks/>
          </p:cNvCxnSpPr>
          <p:nvPr/>
        </p:nvCxnSpPr>
        <p:spPr>
          <a:xfrm>
            <a:off x="8428401" y="2960550"/>
            <a:ext cx="0" cy="2182950"/>
          </a:xfrm>
          <a:prstGeom prst="straightConnector1">
            <a:avLst/>
          </a:prstGeom>
          <a:noFill/>
          <a:ln w="9525" cap="flat" cmpd="sng">
            <a:solidFill>
              <a:schemeClr val="tx2"/>
            </a:solidFill>
            <a:prstDash val="solid"/>
            <a:round/>
            <a:headEnd type="none" w="med" len="med"/>
            <a:tailEnd type="none" w="med" len="med"/>
          </a:ln>
        </p:spPr>
      </p:cxnSp>
      <p:cxnSp>
        <p:nvCxnSpPr>
          <p:cNvPr id="244" name="Google Shape;244;p37"/>
          <p:cNvCxnSpPr/>
          <p:nvPr/>
        </p:nvCxnSpPr>
        <p:spPr>
          <a:xfrm>
            <a:off x="-59450" y="2960550"/>
            <a:ext cx="9203400" cy="0"/>
          </a:xfrm>
          <a:prstGeom prst="straightConnector1">
            <a:avLst/>
          </a:prstGeom>
          <a:noFill/>
          <a:ln w="9525" cap="flat" cmpd="sng">
            <a:solidFill>
              <a:srgbClr val="00B0F0"/>
            </a:solidFill>
            <a:prstDash val="solid"/>
            <a:round/>
            <a:headEnd type="none" w="med" len="med"/>
            <a:tailEnd type="none" w="med" len="med"/>
          </a:ln>
        </p:spPr>
      </p:cxnSp>
      <p:pic>
        <p:nvPicPr>
          <p:cNvPr id="1026" name="Picture 2" descr="Social studies RGB color icon. Group of people, flags. Humanities science.  Social science learning in schools, universities. Isolated vector  illustration. Simple filled line drawing 5849024 Vector Art at Vecteezy">
            <a:extLst>
              <a:ext uri="{FF2B5EF4-FFF2-40B4-BE49-F238E27FC236}">
                <a16:creationId xmlns:a16="http://schemas.microsoft.com/office/drawing/2014/main" id="{5F207C23-32C9-5BD3-20A6-BE844E2FB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641" y="417751"/>
            <a:ext cx="3530398" cy="353039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45" name="Google Shape;245;p37"/>
          <p:cNvSpPr txBox="1">
            <a:spLocks noGrp="1"/>
          </p:cNvSpPr>
          <p:nvPr>
            <p:ph type="subTitle" idx="1"/>
          </p:nvPr>
        </p:nvSpPr>
        <p:spPr>
          <a:xfrm>
            <a:off x="2959995" y="3037064"/>
            <a:ext cx="2442061" cy="85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500" u="sng" dirty="0">
                <a:solidFill>
                  <a:schemeClr val="accent1"/>
                </a:solidFill>
                <a:latin typeface="Verdana" panose="020B0604030504040204" pitchFamily="34" charset="0"/>
                <a:ea typeface="Verdana" panose="020B0604030504040204" pitchFamily="34" charset="0"/>
              </a:rPr>
              <a:t>Giảng viên hướng dẫn</a:t>
            </a:r>
          </a:p>
          <a:p>
            <a:pPr marL="0" lvl="0" indent="0" algn="ctr" rtl="0">
              <a:spcBef>
                <a:spcPts val="0"/>
              </a:spcBef>
              <a:spcAft>
                <a:spcPts val="0"/>
              </a:spcAft>
              <a:buNone/>
            </a:pPr>
            <a:r>
              <a:rPr lang="vi-VN" sz="1500" dirty="0">
                <a:solidFill>
                  <a:schemeClr val="accent1"/>
                </a:solidFill>
                <a:latin typeface="Verdana" panose="020B0604030504040204" pitchFamily="34" charset="0"/>
                <a:ea typeface="Verdana" panose="020B0604030504040204" pitchFamily="34" charset="0"/>
              </a:rPr>
              <a:t>Phan Thanh Hy</a:t>
            </a:r>
          </a:p>
        </p:txBody>
      </p:sp>
      <p:sp>
        <p:nvSpPr>
          <p:cNvPr id="248" name="Google Shape;248;p37"/>
          <p:cNvSpPr txBox="1">
            <a:spLocks noGrp="1"/>
          </p:cNvSpPr>
          <p:nvPr>
            <p:ph type="ctrTitle"/>
          </p:nvPr>
        </p:nvSpPr>
        <p:spPr>
          <a:xfrm>
            <a:off x="-8381" y="1497523"/>
            <a:ext cx="5587790" cy="24523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500" dirty="0">
                <a:solidFill>
                  <a:schemeClr val="accent1"/>
                </a:solidFill>
                <a:latin typeface="Verdana" panose="020B0604030504040204" pitchFamily="34" charset="0"/>
                <a:ea typeface="Verdana" panose="020B0604030504040204" pitchFamily="34" charset="0"/>
              </a:rPr>
              <a:t>LẬP TRÌNH MẠNG MÁY TÍNH</a:t>
            </a:r>
            <a:endParaRPr sz="4500" dirty="0">
              <a:solidFill>
                <a:schemeClr val="accent1"/>
              </a:solidFill>
              <a:latin typeface="Verdana" panose="020B0604030504040204" pitchFamily="34" charset="0"/>
              <a:ea typeface="Verdana" panose="020B0604030504040204" pitchFamily="34" charset="0"/>
            </a:endParaRPr>
          </a:p>
        </p:txBody>
      </p:sp>
      <p:sp>
        <p:nvSpPr>
          <p:cNvPr id="249" name="Google Shape;249;p37"/>
          <p:cNvSpPr txBox="1">
            <a:spLocks noGrp="1"/>
          </p:cNvSpPr>
          <p:nvPr>
            <p:ph type="subTitle" idx="2"/>
          </p:nvPr>
        </p:nvSpPr>
        <p:spPr>
          <a:xfrm>
            <a:off x="5744390" y="3948149"/>
            <a:ext cx="2684011" cy="64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accent1"/>
                </a:solidFill>
                <a:latin typeface="Verdana" panose="020B0604030504040204" pitchFamily="34" charset="0"/>
                <a:ea typeface="Verdana" panose="020B0604030504040204" pitchFamily="34" charset="0"/>
              </a:rPr>
              <a:t>NHÓM 247</a:t>
            </a:r>
          </a:p>
          <a:p>
            <a:pPr marL="0" lvl="0" indent="0" algn="l" rtl="0">
              <a:spcBef>
                <a:spcPts val="0"/>
              </a:spcBef>
              <a:spcAft>
                <a:spcPts val="0"/>
              </a:spcAft>
              <a:buNone/>
            </a:pPr>
            <a:r>
              <a:rPr lang="en-US" b="1" dirty="0">
                <a:solidFill>
                  <a:schemeClr val="accent1"/>
                </a:solidFill>
                <a:latin typeface="Verdana" panose="020B0604030504040204" pitchFamily="34" charset="0"/>
                <a:ea typeface="Verdana" panose="020B0604030504040204" pitchFamily="34" charset="0"/>
              </a:rPr>
              <a:t>TRẦN THANH PHONG_1911062330</a:t>
            </a:r>
          </a:p>
          <a:p>
            <a:pPr marL="0" lvl="0" indent="0" algn="l" rtl="0">
              <a:spcBef>
                <a:spcPts val="0"/>
              </a:spcBef>
              <a:spcAft>
                <a:spcPts val="0"/>
              </a:spcAft>
              <a:buNone/>
            </a:pPr>
            <a:r>
              <a:rPr lang="en-US" b="1" dirty="0">
                <a:solidFill>
                  <a:schemeClr val="accent1"/>
                </a:solidFill>
                <a:latin typeface="Verdana" panose="020B0604030504040204" pitchFamily="34" charset="0"/>
                <a:ea typeface="Verdana" panose="020B0604030504040204" pitchFamily="34" charset="0"/>
              </a:rPr>
              <a:t>NGUYỄN THANH ĐẠT_1911064759</a:t>
            </a:r>
            <a:endParaRPr b="1" dirty="0">
              <a:solidFill>
                <a:schemeClr val="accent1"/>
              </a:solidFill>
              <a:latin typeface="Verdana" panose="020B0604030504040204" pitchFamily="34" charset="0"/>
              <a:ea typeface="Verdan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0"/>
          <p:cNvSpPr txBox="1">
            <a:spLocks noGrp="1"/>
          </p:cNvSpPr>
          <p:nvPr>
            <p:ph type="title"/>
          </p:nvPr>
        </p:nvSpPr>
        <p:spPr>
          <a:xfrm>
            <a:off x="145665" y="384725"/>
            <a:ext cx="3839593" cy="621900"/>
          </a:xfrm>
          <a:prstGeom prst="rect">
            <a:avLst/>
          </a:prstGeom>
        </p:spPr>
        <p:txBody>
          <a:bodyPr spcFirstLastPara="1" wrap="square" lIns="91425" tIns="91425" rIns="91425" bIns="91425" anchor="t" anchorCtr="0">
            <a:noAutofit/>
          </a:bodyPr>
          <a:lstStyle/>
          <a:p>
            <a:r>
              <a:rPr lang="en-US" sz="3000" b="1" i="1" dirty="0">
                <a:solidFill>
                  <a:schemeClr val="tx2"/>
                </a:solidFill>
                <a:latin typeface="Verdana" panose="020B0604030504040204" pitchFamily="34" charset="0"/>
                <a:ea typeface="Verdana" panose="020B0604030504040204" pitchFamily="34" charset="0"/>
              </a:rPr>
              <a:t>02. THUẬT TOÁN MÃ HÓA DES.</a:t>
            </a:r>
          </a:p>
        </p:txBody>
      </p:sp>
      <p:sp>
        <p:nvSpPr>
          <p:cNvPr id="293" name="Google Shape;293;p40"/>
          <p:cNvSpPr txBox="1">
            <a:spLocks noGrp="1"/>
          </p:cNvSpPr>
          <p:nvPr>
            <p:ph type="body" idx="1"/>
          </p:nvPr>
        </p:nvSpPr>
        <p:spPr>
          <a:xfrm>
            <a:off x="184372" y="1630680"/>
            <a:ext cx="5596752" cy="1505485"/>
          </a:xfrm>
          <a:prstGeom prst="rect">
            <a:avLst/>
          </a:prstGeom>
        </p:spPr>
        <p:txBody>
          <a:bodyPr spcFirstLastPara="1" wrap="square" lIns="91425" tIns="91425" rIns="91425" bIns="91425" anchor="t" anchorCtr="0">
            <a:noAutofit/>
          </a:bodyPr>
          <a:lstStyle/>
          <a:p>
            <a:pPr marL="101598" indent="0">
              <a:spcBef>
                <a:spcPts val="180"/>
              </a:spcBef>
              <a:buNone/>
            </a:pPr>
            <a:r>
              <a:rPr lang="en-US" dirty="0">
                <a:solidFill>
                  <a:schemeClr val="accent1"/>
                </a:solidFill>
                <a:latin typeface="Verdana" panose="020B0604030504040204" pitchFamily="34" charset="0"/>
                <a:ea typeface="Verdana" panose="020B0604030504040204" pitchFamily="34" charset="0"/>
              </a:rPr>
              <a:t>- </a:t>
            </a:r>
            <a:r>
              <a:rPr lang="vi-VN" sz="1400" dirty="0">
                <a:solidFill>
                  <a:schemeClr val="accent1"/>
                </a:solidFill>
                <a:latin typeface="Verdana" panose="020B0604030504040204" pitchFamily="34" charset="0"/>
                <a:ea typeface="Verdana" panose="020B0604030504040204" pitchFamily="34" charset="0"/>
              </a:rPr>
              <a:t>Quá trình tạo khóa con khi thực hiện giải mã cũng diễn ra tương tự nhưng các khóa con được tạo theo thứ tự ngược lại. Ngoài ra sau mỗi chu trình, khóa sẽ được dịch phải thay vì dịch trái như khi mã hóa</a:t>
            </a:r>
          </a:p>
        </p:txBody>
      </p:sp>
      <p:cxnSp>
        <p:nvCxnSpPr>
          <p:cNvPr id="294" name="Google Shape;294;p40"/>
          <p:cNvCxnSpPr>
            <a:cxnSpLocks/>
          </p:cNvCxnSpPr>
          <p:nvPr/>
        </p:nvCxnSpPr>
        <p:spPr>
          <a:xfrm>
            <a:off x="7611825" y="-34675"/>
            <a:ext cx="58555" cy="5178175"/>
          </a:xfrm>
          <a:prstGeom prst="straightConnector1">
            <a:avLst/>
          </a:prstGeom>
          <a:noFill/>
          <a:ln w="9525" cap="flat" cmpd="sng">
            <a:solidFill>
              <a:schemeClr val="tx2"/>
            </a:solidFill>
            <a:prstDash val="solid"/>
            <a:round/>
            <a:headEnd type="none" w="med" len="med"/>
            <a:tailEnd type="none" w="med" len="med"/>
          </a:ln>
        </p:spPr>
      </p:cxnSp>
      <p:cxnSp>
        <p:nvCxnSpPr>
          <p:cNvPr id="295" name="Google Shape;295;p40"/>
          <p:cNvCxnSpPr/>
          <p:nvPr/>
        </p:nvCxnSpPr>
        <p:spPr>
          <a:xfrm>
            <a:off x="0" y="4403924"/>
            <a:ext cx="9203400" cy="0"/>
          </a:xfrm>
          <a:prstGeom prst="straightConnector1">
            <a:avLst/>
          </a:prstGeom>
          <a:noFill/>
          <a:ln w="9525" cap="flat" cmpd="sng">
            <a:solidFill>
              <a:schemeClr val="tx2"/>
            </a:solidFill>
            <a:prstDash val="solid"/>
            <a:round/>
            <a:headEnd type="none" w="med" len="med"/>
            <a:tailEnd type="none" w="med" len="med"/>
          </a:ln>
        </p:spPr>
      </p:cxnSp>
      <p:sp>
        <p:nvSpPr>
          <p:cNvPr id="6" name="Google Shape;292;p40">
            <a:extLst>
              <a:ext uri="{FF2B5EF4-FFF2-40B4-BE49-F238E27FC236}">
                <a16:creationId xmlns:a16="http://schemas.microsoft.com/office/drawing/2014/main" id="{4D05E12C-6FE0-1E20-ABC1-2D8046D3744B}"/>
              </a:ext>
            </a:extLst>
          </p:cNvPr>
          <p:cNvSpPr txBox="1">
            <a:spLocks/>
          </p:cNvSpPr>
          <p:nvPr/>
        </p:nvSpPr>
        <p:spPr>
          <a:xfrm>
            <a:off x="893366" y="1261242"/>
            <a:ext cx="3839593" cy="62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Sulphur Point"/>
              <a:buNone/>
              <a:defRPr sz="3500" b="1" i="0" u="none" strike="noStrike" cap="none">
                <a:solidFill>
                  <a:schemeClr val="dk1"/>
                </a:solidFill>
                <a:latin typeface="Sulphur Point"/>
                <a:ea typeface="Sulphur Point"/>
                <a:cs typeface="Sulphur Point"/>
                <a:sym typeface="Sulphur Poin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b="0" dirty="0">
                <a:solidFill>
                  <a:schemeClr val="tx2"/>
                </a:solidFill>
                <a:latin typeface="Verdana" panose="020B0604030504040204" pitchFamily="34" charset="0"/>
                <a:ea typeface="Verdana" panose="020B0604030504040204" pitchFamily="34" charset="0"/>
              </a:rPr>
              <a:t>2.4. </a:t>
            </a:r>
            <a:r>
              <a:rPr lang="en-US" sz="2000" b="0" dirty="0" err="1">
                <a:solidFill>
                  <a:schemeClr val="tx2"/>
                </a:solidFill>
                <a:latin typeface="Verdana" panose="020B0604030504040204" pitchFamily="34" charset="0"/>
                <a:ea typeface="Verdana" panose="020B0604030504040204" pitchFamily="34" charset="0"/>
              </a:rPr>
              <a:t>Quá</a:t>
            </a:r>
            <a:r>
              <a:rPr lang="en-US" sz="2000" b="0" dirty="0">
                <a:solidFill>
                  <a:schemeClr val="tx2"/>
                </a:solidFill>
                <a:latin typeface="Verdana" panose="020B0604030504040204" pitchFamily="34" charset="0"/>
                <a:ea typeface="Verdana" panose="020B0604030504040204" pitchFamily="34" charset="0"/>
              </a:rPr>
              <a:t> </a:t>
            </a:r>
            <a:r>
              <a:rPr lang="en-US" sz="2000" b="0" dirty="0" err="1">
                <a:solidFill>
                  <a:schemeClr val="tx2"/>
                </a:solidFill>
                <a:latin typeface="Verdana" panose="020B0604030504040204" pitchFamily="34" charset="0"/>
                <a:ea typeface="Verdana" panose="020B0604030504040204" pitchFamily="34" charset="0"/>
              </a:rPr>
              <a:t>trình</a:t>
            </a:r>
            <a:r>
              <a:rPr lang="en-US" sz="2000" b="0" dirty="0">
                <a:solidFill>
                  <a:schemeClr val="tx2"/>
                </a:solidFill>
                <a:latin typeface="Verdana" panose="020B0604030504040204" pitchFamily="34" charset="0"/>
                <a:ea typeface="Verdana" panose="020B0604030504040204" pitchFamily="34" charset="0"/>
              </a:rPr>
              <a:t> </a:t>
            </a:r>
            <a:r>
              <a:rPr lang="en-US" sz="2000" b="0" dirty="0" err="1">
                <a:solidFill>
                  <a:schemeClr val="tx2"/>
                </a:solidFill>
                <a:latin typeface="Verdana" panose="020B0604030504040204" pitchFamily="34" charset="0"/>
                <a:ea typeface="Verdana" panose="020B0604030504040204" pitchFamily="34" charset="0"/>
              </a:rPr>
              <a:t>tạo</a:t>
            </a:r>
            <a:r>
              <a:rPr lang="en-US" sz="2000" b="0" dirty="0">
                <a:solidFill>
                  <a:schemeClr val="tx2"/>
                </a:solidFill>
                <a:latin typeface="Verdana" panose="020B0604030504040204" pitchFamily="34" charset="0"/>
                <a:ea typeface="Verdana" panose="020B0604030504040204" pitchFamily="34" charset="0"/>
              </a:rPr>
              <a:t> </a:t>
            </a:r>
            <a:r>
              <a:rPr lang="en-US" sz="2000" b="0" dirty="0" err="1">
                <a:solidFill>
                  <a:schemeClr val="tx2"/>
                </a:solidFill>
                <a:latin typeface="Verdana" panose="020B0604030504040204" pitchFamily="34" charset="0"/>
                <a:ea typeface="Verdana" panose="020B0604030504040204" pitchFamily="34" charset="0"/>
              </a:rPr>
              <a:t>khóa</a:t>
            </a:r>
            <a:r>
              <a:rPr lang="en-US" sz="2000" b="0" dirty="0">
                <a:solidFill>
                  <a:schemeClr val="tx2"/>
                </a:solidFill>
                <a:latin typeface="Verdana" panose="020B0604030504040204" pitchFamily="34" charset="0"/>
                <a:ea typeface="Verdana" panose="020B0604030504040204" pitchFamily="34" charset="0"/>
              </a:rPr>
              <a:t> con.</a:t>
            </a:r>
          </a:p>
        </p:txBody>
      </p:sp>
      <p:pic>
        <p:nvPicPr>
          <p:cNvPr id="2" name="Picture 1">
            <a:extLst>
              <a:ext uri="{FF2B5EF4-FFF2-40B4-BE49-F238E27FC236}">
                <a16:creationId xmlns:a16="http://schemas.microsoft.com/office/drawing/2014/main" id="{8FF5015D-F2C4-8415-6131-D2C6BA4D960E}"/>
              </a:ext>
            </a:extLst>
          </p:cNvPr>
          <p:cNvPicPr>
            <a:picLocks noChangeAspect="1"/>
          </p:cNvPicPr>
          <p:nvPr/>
        </p:nvPicPr>
        <p:blipFill>
          <a:blip r:embed="rId3"/>
          <a:stretch>
            <a:fillRect/>
          </a:stretch>
        </p:blipFill>
        <p:spPr>
          <a:xfrm>
            <a:off x="5999402" y="178635"/>
            <a:ext cx="2857500" cy="47862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65519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0"/>
          <p:cNvSpPr txBox="1">
            <a:spLocks noGrp="1"/>
          </p:cNvSpPr>
          <p:nvPr>
            <p:ph type="title"/>
          </p:nvPr>
        </p:nvSpPr>
        <p:spPr>
          <a:xfrm>
            <a:off x="145665" y="384725"/>
            <a:ext cx="3839593" cy="621900"/>
          </a:xfrm>
          <a:prstGeom prst="rect">
            <a:avLst/>
          </a:prstGeom>
        </p:spPr>
        <p:txBody>
          <a:bodyPr spcFirstLastPara="1" wrap="square" lIns="91425" tIns="91425" rIns="91425" bIns="91425" anchor="t" anchorCtr="0">
            <a:noAutofit/>
          </a:bodyPr>
          <a:lstStyle/>
          <a:p>
            <a:r>
              <a:rPr lang="en-US" sz="3000" b="1" i="1" dirty="0">
                <a:solidFill>
                  <a:srgbClr val="00B0F0"/>
                </a:solidFill>
                <a:latin typeface="Verdana" panose="020B0604030504040204" pitchFamily="34" charset="0"/>
                <a:ea typeface="Verdana" panose="020B0604030504040204" pitchFamily="34" charset="0"/>
              </a:rPr>
              <a:t>03. DEMO.</a:t>
            </a:r>
          </a:p>
        </p:txBody>
      </p:sp>
      <p:cxnSp>
        <p:nvCxnSpPr>
          <p:cNvPr id="294" name="Google Shape;294;p40"/>
          <p:cNvCxnSpPr/>
          <p:nvPr/>
        </p:nvCxnSpPr>
        <p:spPr>
          <a:xfrm>
            <a:off x="7611825" y="-34675"/>
            <a:ext cx="0" cy="5227800"/>
          </a:xfrm>
          <a:prstGeom prst="straightConnector1">
            <a:avLst/>
          </a:prstGeom>
          <a:noFill/>
          <a:ln w="9525" cap="flat" cmpd="sng">
            <a:solidFill>
              <a:srgbClr val="00B0F0"/>
            </a:solidFill>
            <a:prstDash val="solid"/>
            <a:round/>
            <a:headEnd type="none" w="med" len="med"/>
            <a:tailEnd type="none" w="med" len="med"/>
          </a:ln>
        </p:spPr>
      </p:cxnSp>
      <p:cxnSp>
        <p:nvCxnSpPr>
          <p:cNvPr id="295" name="Google Shape;295;p40"/>
          <p:cNvCxnSpPr/>
          <p:nvPr/>
        </p:nvCxnSpPr>
        <p:spPr>
          <a:xfrm>
            <a:off x="0" y="4304864"/>
            <a:ext cx="9203400" cy="0"/>
          </a:xfrm>
          <a:prstGeom prst="straightConnector1">
            <a:avLst/>
          </a:prstGeom>
          <a:noFill/>
          <a:ln w="9525" cap="flat" cmpd="sng">
            <a:solidFill>
              <a:srgbClr val="00B0F0"/>
            </a:solidFill>
            <a:prstDash val="solid"/>
            <a:round/>
            <a:headEnd type="none" w="med" len="med"/>
            <a:tailEnd type="none" w="med" len="med"/>
          </a:ln>
        </p:spPr>
      </p:cxnSp>
      <p:pic>
        <p:nvPicPr>
          <p:cNvPr id="5122" name="Picture 2" descr="Demo - Free computer icons">
            <a:extLst>
              <a:ext uri="{FF2B5EF4-FFF2-40B4-BE49-F238E27FC236}">
                <a16:creationId xmlns:a16="http://schemas.microsoft.com/office/drawing/2014/main" id="{B3DD3A24-53D1-542F-980A-56DAABA51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7770" y="695675"/>
            <a:ext cx="3249930" cy="324993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93;p40">
            <a:extLst>
              <a:ext uri="{FF2B5EF4-FFF2-40B4-BE49-F238E27FC236}">
                <a16:creationId xmlns:a16="http://schemas.microsoft.com/office/drawing/2014/main" id="{DCA8D6B9-A6FE-2453-6225-3068D9101E0E}"/>
              </a:ext>
            </a:extLst>
          </p:cNvPr>
          <p:cNvSpPr txBox="1">
            <a:spLocks noGrp="1"/>
          </p:cNvSpPr>
          <p:nvPr>
            <p:ph type="body" idx="1"/>
          </p:nvPr>
        </p:nvSpPr>
        <p:spPr>
          <a:xfrm>
            <a:off x="0" y="956239"/>
            <a:ext cx="2498475" cy="494515"/>
          </a:xfrm>
          <a:prstGeom prst="rect">
            <a:avLst/>
          </a:prstGeom>
        </p:spPr>
        <p:txBody>
          <a:bodyPr spcFirstLastPara="1" wrap="square" lIns="91425" tIns="91425" rIns="91425" bIns="91425" anchor="t" anchorCtr="0">
            <a:noAutofit/>
          </a:bodyPr>
          <a:lstStyle/>
          <a:p>
            <a:pPr marL="139700" indent="0">
              <a:buNone/>
            </a:pPr>
            <a:r>
              <a:rPr lang="en-US" sz="1400" dirty="0" err="1">
                <a:solidFill>
                  <a:schemeClr val="accent1"/>
                </a:solidFill>
                <a:latin typeface="Verdana" panose="020B0604030504040204" pitchFamily="34" charset="0"/>
                <a:ea typeface="Verdana" panose="020B0604030504040204" pitchFamily="34" charset="0"/>
              </a:rPr>
              <a:t>Khởi</a:t>
            </a:r>
            <a:r>
              <a:rPr lang="en-US" sz="1400" dirty="0">
                <a:solidFill>
                  <a:schemeClr val="accent1"/>
                </a:solidFill>
                <a:latin typeface="Verdana" panose="020B0604030504040204" pitchFamily="34" charset="0"/>
                <a:ea typeface="Verdana" panose="020B0604030504040204" pitchFamily="34" charset="0"/>
              </a:rPr>
              <a:t> </a:t>
            </a:r>
            <a:r>
              <a:rPr lang="en-US" sz="1400" dirty="0" err="1">
                <a:solidFill>
                  <a:schemeClr val="accent1"/>
                </a:solidFill>
                <a:latin typeface="Verdana" panose="020B0604030504040204" pitchFamily="34" charset="0"/>
                <a:ea typeface="Verdana" panose="020B0604030504040204" pitchFamily="34" charset="0"/>
              </a:rPr>
              <a:t>chạy</a:t>
            </a:r>
            <a:r>
              <a:rPr lang="en-US" sz="1400" dirty="0">
                <a:solidFill>
                  <a:schemeClr val="accent1"/>
                </a:solidFill>
                <a:latin typeface="Verdana" panose="020B0604030504040204" pitchFamily="34" charset="0"/>
                <a:ea typeface="Verdana" panose="020B0604030504040204" pitchFamily="34" charset="0"/>
              </a:rPr>
              <a:t> </a:t>
            </a:r>
            <a:r>
              <a:rPr lang="en-US" sz="1400" dirty="0" err="1">
                <a:solidFill>
                  <a:schemeClr val="accent1"/>
                </a:solidFill>
                <a:latin typeface="Verdana" panose="020B0604030504040204" pitchFamily="34" charset="0"/>
                <a:ea typeface="Verdana" panose="020B0604030504040204" pitchFamily="34" charset="0"/>
              </a:rPr>
              <a:t>chương</a:t>
            </a:r>
            <a:r>
              <a:rPr lang="en-US" sz="1400" dirty="0">
                <a:solidFill>
                  <a:schemeClr val="accent1"/>
                </a:solidFill>
                <a:latin typeface="Verdana" panose="020B0604030504040204" pitchFamily="34" charset="0"/>
                <a:ea typeface="Verdana" panose="020B0604030504040204" pitchFamily="34" charset="0"/>
              </a:rPr>
              <a:t> </a:t>
            </a:r>
            <a:r>
              <a:rPr lang="en-US" sz="1400" dirty="0" err="1">
                <a:solidFill>
                  <a:schemeClr val="accent1"/>
                </a:solidFill>
                <a:latin typeface="Verdana" panose="020B0604030504040204" pitchFamily="34" charset="0"/>
                <a:ea typeface="Verdana" panose="020B0604030504040204" pitchFamily="34" charset="0"/>
              </a:rPr>
              <a:t>trình</a:t>
            </a:r>
            <a:r>
              <a:rPr lang="en-US" sz="1400" dirty="0">
                <a:solidFill>
                  <a:schemeClr val="accent1"/>
                </a:solidFill>
                <a:latin typeface="Verdana" panose="020B0604030504040204" pitchFamily="34" charset="0"/>
                <a:ea typeface="Verdana" panose="020B0604030504040204" pitchFamily="34" charset="0"/>
              </a:rPr>
              <a:t>.</a:t>
            </a:r>
          </a:p>
        </p:txBody>
      </p:sp>
      <p:sp>
        <p:nvSpPr>
          <p:cNvPr id="3" name="TextBox 2">
            <a:extLst>
              <a:ext uri="{FF2B5EF4-FFF2-40B4-BE49-F238E27FC236}">
                <a16:creationId xmlns:a16="http://schemas.microsoft.com/office/drawing/2014/main" id="{5543C236-E694-91E1-17E4-AC22FD39F5E5}"/>
              </a:ext>
            </a:extLst>
          </p:cNvPr>
          <p:cNvSpPr txBox="1"/>
          <p:nvPr/>
        </p:nvSpPr>
        <p:spPr>
          <a:xfrm>
            <a:off x="169021" y="4516285"/>
            <a:ext cx="6057965" cy="738664"/>
          </a:xfrm>
          <a:prstGeom prst="rect">
            <a:avLst/>
          </a:prstGeom>
          <a:noFill/>
        </p:spPr>
        <p:txBody>
          <a:bodyPr wrap="square">
            <a:spAutoFit/>
          </a:bodyPr>
          <a:lstStyle/>
          <a:p>
            <a:pPr marL="0" lvl="0" indent="0" algn="l" rtl="0">
              <a:spcBef>
                <a:spcPts val="0"/>
              </a:spcBef>
              <a:spcAft>
                <a:spcPts val="0"/>
              </a:spcAft>
              <a:buNone/>
            </a:pPr>
            <a:endParaRPr lang="en-US" sz="1400" b="1" dirty="0">
              <a:solidFill>
                <a:schemeClr val="accent1"/>
              </a:solidFill>
              <a:latin typeface="Times New Roman" panose="02020603050405020304" pitchFamily="18" charset="0"/>
              <a:ea typeface="Verdana" panose="020B0604030504040204" pitchFamily="34" charset="0"/>
              <a:cs typeface="Times New Roman" panose="02020603050405020304" pitchFamily="18" charset="0"/>
              <a:sym typeface="Orbitron"/>
            </a:endParaRPr>
          </a:p>
          <a:p>
            <a:pPr marR="50800" lvl="0">
              <a:buClr>
                <a:schemeClr val="dk1"/>
              </a:buClr>
            </a:pPr>
            <a:r>
              <a:rPr lang="en-US" sz="1400" dirty="0">
                <a:solidFill>
                  <a:schemeClr val="accent1"/>
                </a:solidFill>
                <a:uFill>
                  <a:noFill/>
                </a:uFill>
                <a:latin typeface="Times New Roman" panose="02020603050405020304" pitchFamily="18" charset="0"/>
                <a:ea typeface="Verdana" panose="020B060403050404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https://viblo.asia/p/thuat-toan-ma-hoa-des-JQVGVzEwGyd</a:t>
            </a:r>
            <a:endParaRPr lang="en-US" sz="1400" dirty="0">
              <a:solidFill>
                <a:schemeClr val="accent1"/>
              </a:solidFill>
              <a:uFill>
                <a:noFill/>
              </a:uFill>
              <a:latin typeface="Times New Roman" panose="02020603050405020304" pitchFamily="18" charset="0"/>
              <a:ea typeface="Verdana" panose="020B0604030504040204" pitchFamily="34" charset="0"/>
              <a:cs typeface="Times New Roman" panose="02020603050405020304" pitchFamily="18" charset="0"/>
            </a:endParaRPr>
          </a:p>
          <a:p>
            <a:pPr marR="50800" lvl="0">
              <a:buClr>
                <a:schemeClr val="dk1"/>
              </a:buClr>
              <a:buFont typeface="Quicksand"/>
              <a:buChar char="●"/>
            </a:pPr>
            <a:endParaRPr lang="en-US" sz="1400" dirty="0">
              <a:solidFill>
                <a:schemeClr val="accent1"/>
              </a:solidFill>
              <a:latin typeface="Times New Roman" panose="02020603050405020304" pitchFamily="18" charset="0"/>
              <a:ea typeface="Verdana" panose="020B060403050404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2FF83937-B78E-CE21-3893-44AF9802E2A2}"/>
              </a:ext>
            </a:extLst>
          </p:cNvPr>
          <p:cNvSpPr txBox="1"/>
          <p:nvPr/>
        </p:nvSpPr>
        <p:spPr>
          <a:xfrm>
            <a:off x="145665" y="4441216"/>
            <a:ext cx="2204569" cy="323165"/>
          </a:xfrm>
          <a:prstGeom prst="rect">
            <a:avLst/>
          </a:prstGeom>
          <a:noFill/>
        </p:spPr>
        <p:txBody>
          <a:bodyPr wrap="square">
            <a:spAutoFit/>
          </a:bodyPr>
          <a:lstStyle/>
          <a:p>
            <a:pPr marL="0" lvl="0" indent="0" algn="l" rtl="0">
              <a:spcBef>
                <a:spcPts val="0"/>
              </a:spcBef>
              <a:spcAft>
                <a:spcPts val="0"/>
              </a:spcAft>
              <a:buNone/>
            </a:pPr>
            <a:r>
              <a:rPr lang="en-US" sz="1500" b="1" i="1" dirty="0" err="1">
                <a:solidFill>
                  <a:schemeClr val="accent1"/>
                </a:solidFill>
                <a:latin typeface="Verdana" panose="020B0604030504040204" pitchFamily="34" charset="0"/>
                <a:ea typeface="Verdana" panose="020B0604030504040204" pitchFamily="34" charset="0"/>
                <a:sym typeface="Orbitron"/>
              </a:rPr>
              <a:t>Nguồn</a:t>
            </a:r>
            <a:r>
              <a:rPr lang="en-US" sz="1500" b="1" i="1" dirty="0">
                <a:solidFill>
                  <a:schemeClr val="accent1"/>
                </a:solidFill>
                <a:latin typeface="Verdana" panose="020B0604030504040204" pitchFamily="34" charset="0"/>
                <a:ea typeface="Verdana" panose="020B0604030504040204" pitchFamily="34" charset="0"/>
                <a:sym typeface="Orbitron"/>
              </a:rPr>
              <a:t> </a:t>
            </a:r>
            <a:r>
              <a:rPr lang="en-US" sz="1500" b="1" i="1" dirty="0" err="1">
                <a:solidFill>
                  <a:schemeClr val="accent1"/>
                </a:solidFill>
                <a:latin typeface="Verdana" panose="020B0604030504040204" pitchFamily="34" charset="0"/>
                <a:ea typeface="Verdana" panose="020B0604030504040204" pitchFamily="34" charset="0"/>
                <a:sym typeface="Orbitron"/>
              </a:rPr>
              <a:t>tham</a:t>
            </a:r>
            <a:r>
              <a:rPr lang="en-US" sz="1500" b="1" i="1" dirty="0">
                <a:solidFill>
                  <a:schemeClr val="accent1"/>
                </a:solidFill>
                <a:latin typeface="Verdana" panose="020B0604030504040204" pitchFamily="34" charset="0"/>
                <a:ea typeface="Verdana" panose="020B0604030504040204" pitchFamily="34" charset="0"/>
                <a:sym typeface="Orbitron"/>
              </a:rPr>
              <a:t> </a:t>
            </a:r>
            <a:r>
              <a:rPr lang="en-US" sz="1500" b="1" i="1" dirty="0" err="1">
                <a:solidFill>
                  <a:schemeClr val="accent1"/>
                </a:solidFill>
                <a:latin typeface="Verdana" panose="020B0604030504040204" pitchFamily="34" charset="0"/>
                <a:ea typeface="Verdana" panose="020B0604030504040204" pitchFamily="34" charset="0"/>
                <a:sym typeface="Orbitron"/>
              </a:rPr>
              <a:t>khảo</a:t>
            </a:r>
            <a:r>
              <a:rPr lang="en-US" sz="1500" b="1" i="1" dirty="0">
                <a:solidFill>
                  <a:schemeClr val="accent1"/>
                </a:solidFill>
                <a:latin typeface="Verdana" panose="020B0604030504040204" pitchFamily="34" charset="0"/>
                <a:ea typeface="Verdana" panose="020B0604030504040204" pitchFamily="34" charset="0"/>
                <a:sym typeface="Orbitron"/>
              </a:rPr>
              <a:t>:</a:t>
            </a:r>
            <a:endParaRPr lang="en-US" sz="1500" b="1" i="1" dirty="0">
              <a:solidFill>
                <a:schemeClr val="accent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074873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194"/>
        <p:cNvGrpSpPr/>
        <p:nvPr/>
      </p:nvGrpSpPr>
      <p:grpSpPr>
        <a:xfrm>
          <a:off x="0" y="0"/>
          <a:ext cx="0" cy="0"/>
          <a:chOff x="0" y="0"/>
          <a:chExt cx="0" cy="0"/>
        </a:xfrm>
      </p:grpSpPr>
      <p:pic>
        <p:nvPicPr>
          <p:cNvPr id="1026" name="Picture 2" descr="Thanks For Watching GIFs - 60 Best Animated Pics for Free">
            <a:extLst>
              <a:ext uri="{FF2B5EF4-FFF2-40B4-BE49-F238E27FC236}">
                <a16:creationId xmlns:a16="http://schemas.microsoft.com/office/drawing/2014/main" id="{C516B851-5B32-CFCE-002B-F607C2E67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8313"/>
            <a:ext cx="9144000" cy="4206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9" name="Google Shape;269;p39"/>
          <p:cNvSpPr txBox="1">
            <a:spLocks noGrp="1"/>
          </p:cNvSpPr>
          <p:nvPr>
            <p:ph type="ctrTitle"/>
          </p:nvPr>
        </p:nvSpPr>
        <p:spPr>
          <a:xfrm>
            <a:off x="2501272" y="1674278"/>
            <a:ext cx="4695050" cy="41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i="1" dirty="0">
                <a:solidFill>
                  <a:schemeClr val="tx1"/>
                </a:solidFill>
                <a:latin typeface="Verdana" panose="020B0604030504040204" pitchFamily="34" charset="0"/>
                <a:ea typeface="Verdana" panose="020B0604030504040204" pitchFamily="34" charset="0"/>
              </a:rPr>
              <a:t>ĐỀ TÀI ĐỒ ÁN</a:t>
            </a:r>
            <a:endParaRPr i="1" dirty="0">
              <a:solidFill>
                <a:schemeClr val="tx1"/>
              </a:solidFill>
              <a:latin typeface="Verdana" panose="020B0604030504040204" pitchFamily="34" charset="0"/>
              <a:ea typeface="Verdana" panose="020B0604030504040204" pitchFamily="34" charset="0"/>
            </a:endParaRPr>
          </a:p>
        </p:txBody>
      </p:sp>
      <p:sp>
        <p:nvSpPr>
          <p:cNvPr id="270" name="Google Shape;270;p39"/>
          <p:cNvSpPr txBox="1">
            <a:spLocks noGrp="1"/>
          </p:cNvSpPr>
          <p:nvPr>
            <p:ph type="subTitle" idx="1"/>
          </p:nvPr>
        </p:nvSpPr>
        <p:spPr>
          <a:xfrm>
            <a:off x="2501272" y="1986258"/>
            <a:ext cx="4695050" cy="557100"/>
          </a:xfrm>
          <a:prstGeom prst="rect">
            <a:avLst/>
          </a:prstGeom>
        </p:spPr>
        <p:txBody>
          <a:bodyPr spcFirstLastPara="1" wrap="square" lIns="91425" tIns="91425" rIns="91425" bIns="91425" anchor="t" anchorCtr="0">
            <a:noAutofit/>
          </a:bodyPr>
          <a:lstStyle/>
          <a:p>
            <a:pPr marL="0" indent="0"/>
            <a:r>
              <a:rPr lang="vi-VN" b="1" dirty="0">
                <a:solidFill>
                  <a:schemeClr val="accent1"/>
                </a:solidFill>
                <a:latin typeface="Verdana" panose="020B0604030504040204" pitchFamily="34" charset="0"/>
                <a:ea typeface="Verdana" panose="020B0604030504040204" pitchFamily="34" charset="0"/>
              </a:rPr>
              <a:t>Xây chương trình giao diện socket client – server bằng java với giao thức UDP</a:t>
            </a:r>
            <a:r>
              <a:rPr lang="en-US" b="1" dirty="0">
                <a:solidFill>
                  <a:schemeClr val="accent1"/>
                </a:solidFill>
                <a:latin typeface="Verdana" panose="020B0604030504040204" pitchFamily="34" charset="0"/>
                <a:ea typeface="Verdana" panose="020B0604030504040204" pitchFamily="34" charset="0"/>
              </a:rPr>
              <a:t>.</a:t>
            </a:r>
            <a:endParaRPr lang="vi-VN" b="1" dirty="0">
              <a:solidFill>
                <a:schemeClr val="accent1"/>
              </a:solidFill>
              <a:latin typeface="Verdana" panose="020B0604030504040204" pitchFamily="34" charset="0"/>
              <a:ea typeface="Verdana" panose="020B0604030504040204" pitchFamily="34" charset="0"/>
            </a:endParaRPr>
          </a:p>
          <a:p>
            <a:pPr marL="0" lvl="0" indent="0" algn="l" rtl="0">
              <a:spcBef>
                <a:spcPts val="0"/>
              </a:spcBef>
              <a:spcAft>
                <a:spcPts val="0"/>
              </a:spcAft>
              <a:buNone/>
            </a:pPr>
            <a:endParaRPr b="1" dirty="0">
              <a:solidFill>
                <a:schemeClr val="accent1"/>
              </a:solidFill>
              <a:latin typeface="Verdana" panose="020B0604030504040204" pitchFamily="34" charset="0"/>
              <a:ea typeface="Verdana" panose="020B0604030504040204" pitchFamily="34" charset="0"/>
            </a:endParaRPr>
          </a:p>
        </p:txBody>
      </p:sp>
      <p:sp>
        <p:nvSpPr>
          <p:cNvPr id="271" name="Google Shape;271;p39"/>
          <p:cNvSpPr txBox="1">
            <a:spLocks noGrp="1"/>
          </p:cNvSpPr>
          <p:nvPr>
            <p:ph type="title" idx="2"/>
          </p:nvPr>
        </p:nvSpPr>
        <p:spPr>
          <a:xfrm>
            <a:off x="1621911" y="1699858"/>
            <a:ext cx="822899" cy="5777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500" dirty="0">
                <a:solidFill>
                  <a:schemeClr val="accent1"/>
                </a:solidFill>
              </a:rPr>
              <a:t>01</a:t>
            </a:r>
            <a:endParaRPr sz="5500" dirty="0">
              <a:solidFill>
                <a:schemeClr val="accent1"/>
              </a:solidFill>
            </a:endParaRPr>
          </a:p>
        </p:txBody>
      </p:sp>
      <p:sp>
        <p:nvSpPr>
          <p:cNvPr id="272" name="Google Shape;272;p39"/>
          <p:cNvSpPr txBox="1">
            <a:spLocks noGrp="1"/>
          </p:cNvSpPr>
          <p:nvPr>
            <p:ph type="ctrTitle" idx="3"/>
          </p:nvPr>
        </p:nvSpPr>
        <p:spPr>
          <a:xfrm>
            <a:off x="2501272" y="2783573"/>
            <a:ext cx="4135487" cy="415200"/>
          </a:xfrm>
          <a:prstGeom prst="rect">
            <a:avLst/>
          </a:prstGeom>
        </p:spPr>
        <p:txBody>
          <a:bodyPr spcFirstLastPara="1" wrap="square" lIns="91425" tIns="91425" rIns="91425" bIns="91425" anchor="b" anchorCtr="0">
            <a:noAutofit/>
          </a:bodyPr>
          <a:lstStyle/>
          <a:p>
            <a:r>
              <a:rPr lang="en-US" sz="1800" b="1" i="1" dirty="0">
                <a:solidFill>
                  <a:schemeClr val="tx2"/>
                </a:solidFill>
                <a:latin typeface="Verdana" panose="020B0604030504040204" pitchFamily="34" charset="0"/>
                <a:ea typeface="Verdana" panose="020B0604030504040204" pitchFamily="34" charset="0"/>
              </a:rPr>
              <a:t>THUẬT TOÁN MÃ HÓA DES</a:t>
            </a:r>
          </a:p>
        </p:txBody>
      </p:sp>
      <p:sp>
        <p:nvSpPr>
          <p:cNvPr id="273" name="Google Shape;273;p39"/>
          <p:cNvSpPr txBox="1">
            <a:spLocks noGrp="1"/>
          </p:cNvSpPr>
          <p:nvPr>
            <p:ph type="subTitle" idx="4"/>
          </p:nvPr>
        </p:nvSpPr>
        <p:spPr>
          <a:xfrm>
            <a:off x="2504120" y="3123191"/>
            <a:ext cx="4833751" cy="557100"/>
          </a:xfrm>
          <a:prstGeom prst="rect">
            <a:avLst/>
          </a:prstGeom>
        </p:spPr>
        <p:txBody>
          <a:bodyPr spcFirstLastPara="1" wrap="square" lIns="91425" tIns="91425" rIns="91425" bIns="91425" anchor="t" anchorCtr="0">
            <a:noAutofit/>
          </a:bodyPr>
          <a:lstStyle/>
          <a:p>
            <a:pPr marL="0" lvl="0" indent="0">
              <a:spcAft>
                <a:spcPts val="1200"/>
              </a:spcAft>
            </a:pPr>
            <a:r>
              <a:rPr lang="en-US" b="1" dirty="0">
                <a:solidFill>
                  <a:schemeClr val="accent1"/>
                </a:solidFill>
                <a:latin typeface="Verdana" panose="020B0604030504040204" pitchFamily="34" charset="0"/>
                <a:ea typeface="Verdana" panose="020B0604030504040204" pitchFamily="34" charset="0"/>
              </a:rPr>
              <a:t>DES (</a:t>
            </a:r>
            <a:r>
              <a:rPr lang="en-US" b="1" dirty="0" err="1">
                <a:solidFill>
                  <a:schemeClr val="accent1"/>
                </a:solidFill>
                <a:latin typeface="Verdana" panose="020B0604030504040204" pitchFamily="34" charset="0"/>
                <a:ea typeface="Verdana" panose="020B0604030504040204" pitchFamily="34" charset="0"/>
              </a:rPr>
              <a:t>viết</a:t>
            </a:r>
            <a:r>
              <a:rPr lang="en-US" b="1" dirty="0">
                <a:solidFill>
                  <a:schemeClr val="accent1"/>
                </a:solidFill>
                <a:latin typeface="Verdana" panose="020B0604030504040204" pitchFamily="34" charset="0"/>
                <a:ea typeface="Verdana" panose="020B0604030504040204" pitchFamily="34" charset="0"/>
              </a:rPr>
              <a:t> </a:t>
            </a:r>
            <a:r>
              <a:rPr lang="en-US" b="1" dirty="0" err="1">
                <a:solidFill>
                  <a:schemeClr val="accent1"/>
                </a:solidFill>
                <a:latin typeface="Verdana" panose="020B0604030504040204" pitchFamily="34" charset="0"/>
                <a:ea typeface="Verdana" panose="020B0604030504040204" pitchFamily="34" charset="0"/>
              </a:rPr>
              <a:t>tắt</a:t>
            </a:r>
            <a:r>
              <a:rPr lang="en-US" b="1" dirty="0">
                <a:solidFill>
                  <a:schemeClr val="accent1"/>
                </a:solidFill>
                <a:latin typeface="Verdana" panose="020B0604030504040204" pitchFamily="34" charset="0"/>
                <a:ea typeface="Verdana" panose="020B0604030504040204" pitchFamily="34" charset="0"/>
              </a:rPr>
              <a:t> </a:t>
            </a:r>
            <a:r>
              <a:rPr lang="en-US" b="1" dirty="0" err="1">
                <a:solidFill>
                  <a:schemeClr val="accent1"/>
                </a:solidFill>
                <a:latin typeface="Verdana" panose="020B0604030504040204" pitchFamily="34" charset="0"/>
                <a:ea typeface="Verdana" panose="020B0604030504040204" pitchFamily="34" charset="0"/>
              </a:rPr>
              <a:t>của</a:t>
            </a:r>
            <a:r>
              <a:rPr lang="en-US" b="1" dirty="0">
                <a:solidFill>
                  <a:schemeClr val="accent1"/>
                </a:solidFill>
                <a:latin typeface="Verdana" panose="020B0604030504040204" pitchFamily="34" charset="0"/>
                <a:ea typeface="Verdana" panose="020B0604030504040204" pitchFamily="34" charset="0"/>
              </a:rPr>
              <a:t> Data Encryption Standard, hay </a:t>
            </a:r>
            <a:r>
              <a:rPr lang="en-US" b="1" dirty="0" err="1">
                <a:solidFill>
                  <a:schemeClr val="accent1"/>
                </a:solidFill>
                <a:latin typeface="Verdana" panose="020B0604030504040204" pitchFamily="34" charset="0"/>
                <a:ea typeface="Verdana" panose="020B0604030504040204" pitchFamily="34" charset="0"/>
              </a:rPr>
              <a:t>Tiêu</a:t>
            </a:r>
            <a:r>
              <a:rPr lang="en-US" b="1" dirty="0">
                <a:solidFill>
                  <a:schemeClr val="accent1"/>
                </a:solidFill>
                <a:latin typeface="Verdana" panose="020B0604030504040204" pitchFamily="34" charset="0"/>
                <a:ea typeface="Verdana" panose="020B0604030504040204" pitchFamily="34" charset="0"/>
              </a:rPr>
              <a:t> </a:t>
            </a:r>
            <a:r>
              <a:rPr lang="en-US" b="1" dirty="0" err="1">
                <a:solidFill>
                  <a:schemeClr val="accent1"/>
                </a:solidFill>
                <a:latin typeface="Verdana" panose="020B0604030504040204" pitchFamily="34" charset="0"/>
                <a:ea typeface="Verdana" panose="020B0604030504040204" pitchFamily="34" charset="0"/>
              </a:rPr>
              <a:t>chuẩn</a:t>
            </a:r>
            <a:r>
              <a:rPr lang="en-US" b="1" dirty="0">
                <a:solidFill>
                  <a:schemeClr val="accent1"/>
                </a:solidFill>
                <a:latin typeface="Verdana" panose="020B0604030504040204" pitchFamily="34" charset="0"/>
                <a:ea typeface="Verdana" panose="020B0604030504040204" pitchFamily="34" charset="0"/>
              </a:rPr>
              <a:t> </a:t>
            </a:r>
            <a:r>
              <a:rPr lang="en-US" b="1" dirty="0" err="1">
                <a:solidFill>
                  <a:schemeClr val="accent1"/>
                </a:solidFill>
                <a:latin typeface="Verdana" panose="020B0604030504040204" pitchFamily="34" charset="0"/>
                <a:ea typeface="Verdana" panose="020B0604030504040204" pitchFamily="34" charset="0"/>
              </a:rPr>
              <a:t>Mã</a:t>
            </a:r>
            <a:r>
              <a:rPr lang="en-US" b="1" dirty="0">
                <a:solidFill>
                  <a:schemeClr val="accent1"/>
                </a:solidFill>
                <a:latin typeface="Verdana" panose="020B0604030504040204" pitchFamily="34" charset="0"/>
                <a:ea typeface="Verdana" panose="020B0604030504040204" pitchFamily="34" charset="0"/>
              </a:rPr>
              <a:t> </a:t>
            </a:r>
            <a:r>
              <a:rPr lang="en-US" b="1" dirty="0" err="1">
                <a:solidFill>
                  <a:schemeClr val="accent1"/>
                </a:solidFill>
                <a:latin typeface="Verdana" panose="020B0604030504040204" pitchFamily="34" charset="0"/>
                <a:ea typeface="Verdana" panose="020B0604030504040204" pitchFamily="34" charset="0"/>
              </a:rPr>
              <a:t>hóa</a:t>
            </a:r>
            <a:r>
              <a:rPr lang="en-US" b="1" dirty="0">
                <a:solidFill>
                  <a:schemeClr val="accent1"/>
                </a:solidFill>
                <a:latin typeface="Verdana" panose="020B0604030504040204" pitchFamily="34" charset="0"/>
                <a:ea typeface="Verdana" panose="020B0604030504040204" pitchFamily="34" charset="0"/>
              </a:rPr>
              <a:t> </a:t>
            </a:r>
            <a:r>
              <a:rPr lang="en-US" b="1" dirty="0" err="1">
                <a:solidFill>
                  <a:schemeClr val="accent1"/>
                </a:solidFill>
                <a:latin typeface="Verdana" panose="020B0604030504040204" pitchFamily="34" charset="0"/>
                <a:ea typeface="Verdana" panose="020B0604030504040204" pitchFamily="34" charset="0"/>
              </a:rPr>
              <a:t>Dữ</a:t>
            </a:r>
            <a:r>
              <a:rPr lang="en-US" b="1" dirty="0">
                <a:solidFill>
                  <a:schemeClr val="accent1"/>
                </a:solidFill>
                <a:latin typeface="Verdana" panose="020B0604030504040204" pitchFamily="34" charset="0"/>
                <a:ea typeface="Verdana" panose="020B0604030504040204" pitchFamily="34" charset="0"/>
              </a:rPr>
              <a:t> </a:t>
            </a:r>
            <a:r>
              <a:rPr lang="en-US" b="1" dirty="0" err="1">
                <a:solidFill>
                  <a:schemeClr val="accent1"/>
                </a:solidFill>
                <a:latin typeface="Verdana" panose="020B0604030504040204" pitchFamily="34" charset="0"/>
                <a:ea typeface="Verdana" panose="020B0604030504040204" pitchFamily="34" charset="0"/>
              </a:rPr>
              <a:t>liệu</a:t>
            </a:r>
            <a:r>
              <a:rPr lang="en-US" b="1" dirty="0">
                <a:solidFill>
                  <a:schemeClr val="accent1"/>
                </a:solidFill>
                <a:latin typeface="Verdana" panose="020B0604030504040204" pitchFamily="34" charset="0"/>
                <a:ea typeface="Verdana" panose="020B0604030504040204" pitchFamily="34" charset="0"/>
              </a:rPr>
              <a:t>).</a:t>
            </a:r>
          </a:p>
        </p:txBody>
      </p:sp>
      <p:sp>
        <p:nvSpPr>
          <p:cNvPr id="274" name="Google Shape;274;p39"/>
          <p:cNvSpPr txBox="1">
            <a:spLocks noGrp="1"/>
          </p:cNvSpPr>
          <p:nvPr>
            <p:ph type="title" idx="5"/>
          </p:nvPr>
        </p:nvSpPr>
        <p:spPr>
          <a:xfrm>
            <a:off x="1621910" y="2834291"/>
            <a:ext cx="88221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500" dirty="0">
                <a:solidFill>
                  <a:schemeClr val="accent1"/>
                </a:solidFill>
              </a:rPr>
              <a:t>02</a:t>
            </a:r>
            <a:endParaRPr sz="5500" dirty="0">
              <a:solidFill>
                <a:schemeClr val="accent1"/>
              </a:solidFill>
            </a:endParaRPr>
          </a:p>
        </p:txBody>
      </p:sp>
      <p:sp>
        <p:nvSpPr>
          <p:cNvPr id="275" name="Google Shape;275;p39"/>
          <p:cNvSpPr txBox="1">
            <a:spLocks noGrp="1"/>
          </p:cNvSpPr>
          <p:nvPr>
            <p:ph type="ctrTitle" idx="6"/>
          </p:nvPr>
        </p:nvSpPr>
        <p:spPr>
          <a:xfrm>
            <a:off x="2504469" y="3926591"/>
            <a:ext cx="4135487" cy="415200"/>
          </a:xfrm>
          <a:prstGeom prst="rect">
            <a:avLst/>
          </a:prstGeom>
        </p:spPr>
        <p:txBody>
          <a:bodyPr spcFirstLastPara="1" wrap="square" lIns="91425" tIns="91425" rIns="91425" bIns="91425" anchor="b" anchorCtr="0">
            <a:noAutofit/>
          </a:bodyPr>
          <a:lstStyle/>
          <a:p>
            <a:r>
              <a:rPr lang="en-US" i="1" dirty="0">
                <a:solidFill>
                  <a:srgbClr val="00B0F0"/>
                </a:solidFill>
                <a:latin typeface="Verdana" panose="020B0604030504040204" pitchFamily="34" charset="0"/>
                <a:ea typeface="Verdana" panose="020B0604030504040204" pitchFamily="34" charset="0"/>
              </a:rPr>
              <a:t>DEMO</a:t>
            </a:r>
            <a:endParaRPr lang="en-US" sz="1800" b="1" i="1" dirty="0">
              <a:solidFill>
                <a:srgbClr val="00B0F0"/>
              </a:solidFill>
              <a:latin typeface="Verdana" panose="020B0604030504040204" pitchFamily="34" charset="0"/>
              <a:ea typeface="Verdana" panose="020B0604030504040204" pitchFamily="34" charset="0"/>
            </a:endParaRPr>
          </a:p>
        </p:txBody>
      </p:sp>
      <p:sp>
        <p:nvSpPr>
          <p:cNvPr id="276" name="Google Shape;276;p39"/>
          <p:cNvSpPr txBox="1">
            <a:spLocks noGrp="1"/>
          </p:cNvSpPr>
          <p:nvPr>
            <p:ph type="subTitle" idx="7"/>
          </p:nvPr>
        </p:nvSpPr>
        <p:spPr>
          <a:xfrm>
            <a:off x="2504394" y="4232901"/>
            <a:ext cx="4135487" cy="557100"/>
          </a:xfrm>
          <a:prstGeom prst="rect">
            <a:avLst/>
          </a:prstGeom>
        </p:spPr>
        <p:txBody>
          <a:bodyPr spcFirstLastPara="1" wrap="square" lIns="91425" tIns="91425" rIns="91425" bIns="91425" anchor="t" anchorCtr="0">
            <a:noAutofit/>
          </a:bodyPr>
          <a:lstStyle/>
          <a:p>
            <a:pPr marL="0" lvl="0" indent="0">
              <a:spcAft>
                <a:spcPts val="1200"/>
              </a:spcAft>
            </a:pPr>
            <a:r>
              <a:rPr lang="en-US" b="1" dirty="0" err="1">
                <a:solidFill>
                  <a:schemeClr val="accent1"/>
                </a:solidFill>
                <a:latin typeface="Verdana" panose="020B0604030504040204" pitchFamily="34" charset="0"/>
                <a:ea typeface="Verdana" panose="020B0604030504040204" pitchFamily="34" charset="0"/>
              </a:rPr>
              <a:t>Khởi</a:t>
            </a:r>
            <a:r>
              <a:rPr lang="en-US" b="1" dirty="0">
                <a:solidFill>
                  <a:schemeClr val="accent1"/>
                </a:solidFill>
                <a:latin typeface="Verdana" panose="020B0604030504040204" pitchFamily="34" charset="0"/>
                <a:ea typeface="Verdana" panose="020B0604030504040204" pitchFamily="34" charset="0"/>
              </a:rPr>
              <a:t> </a:t>
            </a:r>
            <a:r>
              <a:rPr lang="en-US" b="1" dirty="0" err="1">
                <a:solidFill>
                  <a:schemeClr val="accent1"/>
                </a:solidFill>
                <a:latin typeface="Verdana" panose="020B0604030504040204" pitchFamily="34" charset="0"/>
                <a:ea typeface="Verdana" panose="020B0604030504040204" pitchFamily="34" charset="0"/>
              </a:rPr>
              <a:t>chạy</a:t>
            </a:r>
            <a:r>
              <a:rPr lang="en-US" b="1" dirty="0">
                <a:solidFill>
                  <a:schemeClr val="accent1"/>
                </a:solidFill>
                <a:latin typeface="Verdana" panose="020B0604030504040204" pitchFamily="34" charset="0"/>
                <a:ea typeface="Verdana" panose="020B0604030504040204" pitchFamily="34" charset="0"/>
              </a:rPr>
              <a:t> </a:t>
            </a:r>
            <a:r>
              <a:rPr lang="en-US" b="1" dirty="0" err="1">
                <a:solidFill>
                  <a:schemeClr val="accent1"/>
                </a:solidFill>
                <a:latin typeface="Verdana" panose="020B0604030504040204" pitchFamily="34" charset="0"/>
                <a:ea typeface="Verdana" panose="020B0604030504040204" pitchFamily="34" charset="0"/>
              </a:rPr>
              <a:t>chương</a:t>
            </a:r>
            <a:r>
              <a:rPr lang="en-US" b="1" dirty="0">
                <a:solidFill>
                  <a:schemeClr val="accent1"/>
                </a:solidFill>
                <a:latin typeface="Verdana" panose="020B0604030504040204" pitchFamily="34" charset="0"/>
                <a:ea typeface="Verdana" panose="020B0604030504040204" pitchFamily="34" charset="0"/>
              </a:rPr>
              <a:t> </a:t>
            </a:r>
            <a:r>
              <a:rPr lang="en-US" b="1" dirty="0" err="1">
                <a:solidFill>
                  <a:schemeClr val="accent1"/>
                </a:solidFill>
                <a:latin typeface="Verdana" panose="020B0604030504040204" pitchFamily="34" charset="0"/>
                <a:ea typeface="Verdana" panose="020B0604030504040204" pitchFamily="34" charset="0"/>
              </a:rPr>
              <a:t>trình</a:t>
            </a:r>
            <a:r>
              <a:rPr lang="en-US" b="1" dirty="0">
                <a:solidFill>
                  <a:schemeClr val="accent1"/>
                </a:solidFill>
                <a:latin typeface="Verdana" panose="020B0604030504040204" pitchFamily="34" charset="0"/>
                <a:ea typeface="Verdana" panose="020B0604030504040204" pitchFamily="34" charset="0"/>
              </a:rPr>
              <a:t>.</a:t>
            </a:r>
            <a:endParaRPr lang="vi-VN" b="1" dirty="0">
              <a:solidFill>
                <a:schemeClr val="accent1"/>
              </a:solidFill>
              <a:latin typeface="Verdana" panose="020B0604030504040204" pitchFamily="34" charset="0"/>
              <a:ea typeface="Verdana" panose="020B0604030504040204" pitchFamily="34" charset="0"/>
            </a:endParaRPr>
          </a:p>
        </p:txBody>
      </p:sp>
      <p:sp>
        <p:nvSpPr>
          <p:cNvPr id="277" name="Google Shape;277;p39"/>
          <p:cNvSpPr txBox="1">
            <a:spLocks noGrp="1"/>
          </p:cNvSpPr>
          <p:nvPr>
            <p:ph type="title" idx="8"/>
          </p:nvPr>
        </p:nvSpPr>
        <p:spPr>
          <a:xfrm>
            <a:off x="1621911" y="3926591"/>
            <a:ext cx="882209"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500" dirty="0">
                <a:solidFill>
                  <a:schemeClr val="accent1"/>
                </a:solidFill>
              </a:rPr>
              <a:t>03</a:t>
            </a:r>
            <a:endParaRPr sz="5500" dirty="0">
              <a:solidFill>
                <a:schemeClr val="accent1"/>
              </a:solidFill>
            </a:endParaRPr>
          </a:p>
        </p:txBody>
      </p:sp>
      <p:sp>
        <p:nvSpPr>
          <p:cNvPr id="287" name="Google Shape;287;p39"/>
          <p:cNvSpPr txBox="1">
            <a:spLocks noGrp="1"/>
          </p:cNvSpPr>
          <p:nvPr>
            <p:ph type="title" idx="21"/>
          </p:nvPr>
        </p:nvSpPr>
        <p:spPr>
          <a:xfrm>
            <a:off x="716149" y="190312"/>
            <a:ext cx="4959801" cy="6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latin typeface="Verdana" panose="020B0604030504040204" pitchFamily="34" charset="0"/>
                <a:ea typeface="Verdana" panose="020B0604030504040204" pitchFamily="34" charset="0"/>
              </a:rPr>
              <a:t>NỘI DUNG ĐỀ TÀI THUYẾT TRÌNH</a:t>
            </a:r>
            <a:endParaRPr dirty="0">
              <a:solidFill>
                <a:schemeClr val="accent1"/>
              </a:solidFill>
              <a:latin typeface="Verdana" panose="020B0604030504040204" pitchFamily="34" charset="0"/>
              <a:ea typeface="Verdana" panose="020B060403050404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0"/>
          <p:cNvSpPr txBox="1">
            <a:spLocks noGrp="1"/>
          </p:cNvSpPr>
          <p:nvPr>
            <p:ph type="title"/>
          </p:nvPr>
        </p:nvSpPr>
        <p:spPr>
          <a:xfrm>
            <a:off x="145665" y="384725"/>
            <a:ext cx="4426333" cy="621900"/>
          </a:xfrm>
          <a:prstGeom prst="rect">
            <a:avLst/>
          </a:prstGeom>
        </p:spPr>
        <p:txBody>
          <a:bodyPr spcFirstLastPara="1" wrap="square" lIns="91425" tIns="91425" rIns="91425" bIns="91425" anchor="t" anchorCtr="0">
            <a:noAutofit/>
          </a:bodyPr>
          <a:lstStyle/>
          <a:p>
            <a:r>
              <a:rPr lang="en-US" sz="3000" b="1" i="1" dirty="0">
                <a:solidFill>
                  <a:schemeClr val="tx1"/>
                </a:solidFill>
                <a:latin typeface="Verdana" panose="020B0604030504040204" pitchFamily="34" charset="0"/>
                <a:ea typeface="Verdana" panose="020B0604030504040204" pitchFamily="34" charset="0"/>
              </a:rPr>
              <a:t>01. ĐỀ TÀI ĐỒ ÁN.</a:t>
            </a:r>
          </a:p>
        </p:txBody>
      </p:sp>
      <p:sp>
        <p:nvSpPr>
          <p:cNvPr id="293" name="Google Shape;293;p40"/>
          <p:cNvSpPr txBox="1">
            <a:spLocks noGrp="1"/>
          </p:cNvSpPr>
          <p:nvPr>
            <p:ph type="body" idx="1"/>
          </p:nvPr>
        </p:nvSpPr>
        <p:spPr>
          <a:xfrm>
            <a:off x="145666" y="1006625"/>
            <a:ext cx="5431418" cy="1394444"/>
          </a:xfrm>
          <a:prstGeom prst="rect">
            <a:avLst/>
          </a:prstGeom>
        </p:spPr>
        <p:txBody>
          <a:bodyPr spcFirstLastPara="1" wrap="square" lIns="91425" tIns="91425" rIns="91425" bIns="91425" anchor="t" anchorCtr="0">
            <a:noAutofit/>
          </a:bodyPr>
          <a:lstStyle/>
          <a:p>
            <a:pPr marL="139700" indent="0" algn="just">
              <a:buNone/>
            </a:pPr>
            <a:r>
              <a:rPr lang="vi-VN" sz="1600" u="sng" dirty="0">
                <a:solidFill>
                  <a:schemeClr val="accent1"/>
                </a:solidFill>
                <a:latin typeface="Verdana" panose="020B0604030504040204" pitchFamily="34" charset="0"/>
                <a:ea typeface="Verdana" panose="020B0604030504040204" pitchFamily="34" charset="0"/>
              </a:rPr>
              <a:t>Client:</a:t>
            </a:r>
          </a:p>
          <a:p>
            <a:pPr marL="139700" indent="0" algn="just">
              <a:buNone/>
            </a:pPr>
            <a:r>
              <a:rPr lang="vi-VN" sz="1400" dirty="0">
                <a:solidFill>
                  <a:schemeClr val="accent1"/>
                </a:solidFill>
                <a:latin typeface="Verdana" panose="020B0604030504040204" pitchFamily="34" charset="0"/>
                <a:ea typeface="Verdana" panose="020B0604030504040204" pitchFamily="34" charset="0"/>
              </a:rPr>
              <a:t>- Nhập vào tên địa chỉ, cổng kết nối với server, nếu không thành công thì thông báo nhập lại còn thành công thì kết nối.</a:t>
            </a:r>
          </a:p>
          <a:p>
            <a:pPr marL="139700" indent="0" algn="just">
              <a:buNone/>
            </a:pPr>
            <a:r>
              <a:rPr lang="en-US" sz="1400" dirty="0">
                <a:solidFill>
                  <a:schemeClr val="accent1"/>
                </a:solidFill>
                <a:latin typeface="Verdana" panose="020B0604030504040204" pitchFamily="34" charset="0"/>
                <a:ea typeface="Verdana" panose="020B0604030504040204" pitchFamily="34" charset="0"/>
              </a:rPr>
              <a:t>- </a:t>
            </a:r>
            <a:r>
              <a:rPr lang="vi-VN" sz="1400" dirty="0">
                <a:solidFill>
                  <a:schemeClr val="accent1"/>
                </a:solidFill>
                <a:latin typeface="Verdana" panose="020B0604030504040204" pitchFamily="34" charset="0"/>
                <a:ea typeface="Verdana" panose="020B0604030504040204" pitchFamily="34" charset="0"/>
              </a:rPr>
              <a:t>Sau đó vào giao diện cho phép nhập tên, cổng, username và password của sql gửi lên server để thực hiện kết nối csdl.</a:t>
            </a:r>
          </a:p>
          <a:p>
            <a:pPr marL="139700" indent="0" algn="just">
              <a:buNone/>
            </a:pPr>
            <a:r>
              <a:rPr lang="vi-VN" sz="1400" dirty="0">
                <a:solidFill>
                  <a:schemeClr val="accent1"/>
                </a:solidFill>
                <a:latin typeface="Verdana" panose="020B0604030504040204" pitchFamily="34" charset="0"/>
                <a:ea typeface="Verdana" panose="020B0604030504040204" pitchFamily="34" charset="0"/>
              </a:rPr>
              <a:t>- Sau khi server kết nối csdl thành công thì cho phép nhập từng dòng dữ liệu nội dung gồm: họ tên sinh viên, mã sinh viên, điểm thi toán, văn và tiếng anh gửi lên server.</a:t>
            </a:r>
          </a:p>
          <a:p>
            <a:pPr marL="139700" indent="0" algn="just">
              <a:buNone/>
            </a:pPr>
            <a:r>
              <a:rPr lang="vi-VN" sz="1400" dirty="0">
                <a:solidFill>
                  <a:schemeClr val="accent1"/>
                </a:solidFill>
                <a:latin typeface="Verdana" panose="020B0604030504040204" pitchFamily="34" charset="0"/>
                <a:ea typeface="Verdana" panose="020B0604030504040204" pitchFamily="34" charset="0"/>
              </a:rPr>
              <a:t>- Hiển thị kết quả server trả về gồm họ tên sinh viên, mã sinh viên và điểm trung bình của từng bạn lên màn hình</a:t>
            </a:r>
          </a:p>
          <a:p>
            <a:pPr algn="l">
              <a:buFontTx/>
              <a:buChar char="-"/>
            </a:pPr>
            <a:endParaRPr lang="vi-VN" sz="1400" dirty="0">
              <a:solidFill>
                <a:schemeClr val="accent1"/>
              </a:solidFill>
              <a:latin typeface="Verdana" panose="020B0604030504040204" pitchFamily="34" charset="0"/>
              <a:ea typeface="Verdana" panose="020B0604030504040204" pitchFamily="34" charset="0"/>
            </a:endParaRPr>
          </a:p>
        </p:txBody>
      </p:sp>
      <p:cxnSp>
        <p:nvCxnSpPr>
          <p:cNvPr id="294" name="Google Shape;294;p40"/>
          <p:cNvCxnSpPr/>
          <p:nvPr/>
        </p:nvCxnSpPr>
        <p:spPr>
          <a:xfrm>
            <a:off x="7611825" y="-34675"/>
            <a:ext cx="0" cy="5227800"/>
          </a:xfrm>
          <a:prstGeom prst="straightConnector1">
            <a:avLst/>
          </a:prstGeom>
          <a:noFill/>
          <a:ln w="9525" cap="flat" cmpd="sng">
            <a:solidFill>
              <a:srgbClr val="FFD312"/>
            </a:solidFill>
            <a:prstDash val="solid"/>
            <a:round/>
            <a:headEnd type="none" w="med" len="med"/>
            <a:tailEnd type="none" w="med" len="med"/>
          </a:ln>
        </p:spPr>
      </p:cxnSp>
      <p:cxnSp>
        <p:nvCxnSpPr>
          <p:cNvPr id="295" name="Google Shape;295;p40"/>
          <p:cNvCxnSpPr/>
          <p:nvPr/>
        </p:nvCxnSpPr>
        <p:spPr>
          <a:xfrm>
            <a:off x="0" y="4304864"/>
            <a:ext cx="9203400" cy="0"/>
          </a:xfrm>
          <a:prstGeom prst="straightConnector1">
            <a:avLst/>
          </a:prstGeom>
          <a:noFill/>
          <a:ln w="9525" cap="flat" cmpd="sng">
            <a:solidFill>
              <a:srgbClr val="FFD312"/>
            </a:solidFill>
            <a:prstDash val="solid"/>
            <a:round/>
            <a:headEnd type="none" w="med" len="med"/>
            <a:tailEnd type="none" w="med" len="med"/>
          </a:ln>
        </p:spPr>
      </p:cxnSp>
      <p:pic>
        <p:nvPicPr>
          <p:cNvPr id="2050" name="Picture 2" descr="Creative thinking rgb color icon Royalty Free Vector Image">
            <a:extLst>
              <a:ext uri="{FF2B5EF4-FFF2-40B4-BE49-F238E27FC236}">
                <a16:creationId xmlns:a16="http://schemas.microsoft.com/office/drawing/2014/main" id="{84C4B5C5-4BF1-A075-44D9-3349CBAF68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80"/>
          <a:stretch/>
        </p:blipFill>
        <p:spPr bwMode="auto">
          <a:xfrm>
            <a:off x="5659120" y="838635"/>
            <a:ext cx="3339214" cy="333660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0"/>
          <p:cNvSpPr txBox="1">
            <a:spLocks noGrp="1"/>
          </p:cNvSpPr>
          <p:nvPr>
            <p:ph type="title"/>
          </p:nvPr>
        </p:nvSpPr>
        <p:spPr>
          <a:xfrm>
            <a:off x="145666" y="384725"/>
            <a:ext cx="4126946" cy="621900"/>
          </a:xfrm>
          <a:prstGeom prst="rect">
            <a:avLst/>
          </a:prstGeom>
        </p:spPr>
        <p:txBody>
          <a:bodyPr spcFirstLastPara="1" wrap="square" lIns="91425" tIns="91425" rIns="91425" bIns="91425" anchor="t" anchorCtr="0">
            <a:noAutofit/>
          </a:bodyPr>
          <a:lstStyle/>
          <a:p>
            <a:r>
              <a:rPr lang="en-US" sz="3000" b="1" i="1" dirty="0">
                <a:solidFill>
                  <a:schemeClr val="tx1"/>
                </a:solidFill>
                <a:latin typeface="Verdana" panose="020B0604030504040204" pitchFamily="34" charset="0"/>
                <a:ea typeface="Verdana" panose="020B0604030504040204" pitchFamily="34" charset="0"/>
              </a:rPr>
              <a:t>01. ĐỀ TÀI ĐỒ ÁN.</a:t>
            </a:r>
          </a:p>
        </p:txBody>
      </p:sp>
      <p:sp>
        <p:nvSpPr>
          <p:cNvPr id="293" name="Google Shape;293;p40"/>
          <p:cNvSpPr txBox="1">
            <a:spLocks noGrp="1"/>
          </p:cNvSpPr>
          <p:nvPr>
            <p:ph type="body" idx="1"/>
          </p:nvPr>
        </p:nvSpPr>
        <p:spPr>
          <a:xfrm>
            <a:off x="145666" y="1006625"/>
            <a:ext cx="5431418" cy="1394444"/>
          </a:xfrm>
          <a:prstGeom prst="rect">
            <a:avLst/>
          </a:prstGeom>
        </p:spPr>
        <p:txBody>
          <a:bodyPr spcFirstLastPara="1" wrap="square" lIns="91425" tIns="91425" rIns="91425" bIns="91425" anchor="t" anchorCtr="0">
            <a:noAutofit/>
          </a:bodyPr>
          <a:lstStyle/>
          <a:p>
            <a:pPr marL="139700" indent="0" algn="just">
              <a:buNone/>
            </a:pPr>
            <a:r>
              <a:rPr lang="vi-VN" u="sng" dirty="0">
                <a:solidFill>
                  <a:schemeClr val="accent1"/>
                </a:solidFill>
                <a:latin typeface="Verdana" panose="020B0604030504040204" pitchFamily="34" charset="0"/>
                <a:ea typeface="Verdana" panose="020B0604030504040204" pitchFamily="34" charset="0"/>
              </a:rPr>
              <a:t>Server:</a:t>
            </a:r>
          </a:p>
          <a:p>
            <a:pPr marL="139700" indent="0" algn="just">
              <a:buNone/>
            </a:pPr>
            <a:r>
              <a:rPr lang="vi-VN" dirty="0">
                <a:solidFill>
                  <a:schemeClr val="accent1"/>
                </a:solidFill>
                <a:latin typeface="Verdana" panose="020B0604030504040204" pitchFamily="34" charset="0"/>
                <a:ea typeface="Verdana" panose="020B0604030504040204" pitchFamily="34" charset="0"/>
              </a:rPr>
              <a:t>- Nhận thông tin sql từ client và kết nối sql server.</a:t>
            </a:r>
          </a:p>
          <a:p>
            <a:pPr marL="139700" indent="0" algn="just">
              <a:buNone/>
            </a:pPr>
            <a:r>
              <a:rPr lang="vi-VN" dirty="0">
                <a:solidFill>
                  <a:schemeClr val="accent1"/>
                </a:solidFill>
                <a:latin typeface="Verdana" panose="020B0604030504040204" pitchFamily="34" charset="0"/>
                <a:ea typeface="Verdana" panose="020B0604030504040204" pitchFamily="34" charset="0"/>
              </a:rPr>
              <a:t>- Nhận dữ liệu từ client thực hiện mã hóa bằng thuật toán DES sa</a:t>
            </a:r>
            <a:r>
              <a:rPr lang="en-US" dirty="0">
                <a:solidFill>
                  <a:schemeClr val="accent1"/>
                </a:solidFill>
                <a:latin typeface="Verdana" panose="020B0604030504040204" pitchFamily="34" charset="0"/>
                <a:ea typeface="Verdana" panose="020B0604030504040204" pitchFamily="34" charset="0"/>
              </a:rPr>
              <a:t>u</a:t>
            </a:r>
            <a:r>
              <a:rPr lang="vi-VN" dirty="0">
                <a:solidFill>
                  <a:schemeClr val="accent1"/>
                </a:solidFill>
                <a:latin typeface="Verdana" panose="020B0604030504040204" pitchFamily="34" charset="0"/>
                <a:ea typeface="Verdana" panose="020B0604030504040204" pitchFamily="34" charset="0"/>
              </a:rPr>
              <a:t> đó lưu vào sql và nhận thông số từ giao diện để đọc giải mã dữ liệu, sau đó tính điểm trung bình của từng bạn và gửi về cho client.</a:t>
            </a:r>
          </a:p>
        </p:txBody>
      </p:sp>
      <p:cxnSp>
        <p:nvCxnSpPr>
          <p:cNvPr id="294" name="Google Shape;294;p40"/>
          <p:cNvCxnSpPr/>
          <p:nvPr/>
        </p:nvCxnSpPr>
        <p:spPr>
          <a:xfrm>
            <a:off x="7611825" y="-34675"/>
            <a:ext cx="0" cy="5227800"/>
          </a:xfrm>
          <a:prstGeom prst="straightConnector1">
            <a:avLst/>
          </a:prstGeom>
          <a:noFill/>
          <a:ln w="9525" cap="flat" cmpd="sng">
            <a:solidFill>
              <a:srgbClr val="FFD312"/>
            </a:solidFill>
            <a:prstDash val="solid"/>
            <a:round/>
            <a:headEnd type="none" w="med" len="med"/>
            <a:tailEnd type="none" w="med" len="med"/>
          </a:ln>
        </p:spPr>
      </p:cxnSp>
      <p:cxnSp>
        <p:nvCxnSpPr>
          <p:cNvPr id="295" name="Google Shape;295;p40"/>
          <p:cNvCxnSpPr/>
          <p:nvPr/>
        </p:nvCxnSpPr>
        <p:spPr>
          <a:xfrm>
            <a:off x="0" y="4304864"/>
            <a:ext cx="9203400" cy="0"/>
          </a:xfrm>
          <a:prstGeom prst="straightConnector1">
            <a:avLst/>
          </a:prstGeom>
          <a:noFill/>
          <a:ln w="9525" cap="flat" cmpd="sng">
            <a:solidFill>
              <a:srgbClr val="FFD312"/>
            </a:solidFill>
            <a:prstDash val="solid"/>
            <a:round/>
            <a:headEnd type="none" w="med" len="med"/>
            <a:tailEnd type="none" w="med" len="med"/>
          </a:ln>
        </p:spPr>
      </p:cxnSp>
      <p:pic>
        <p:nvPicPr>
          <p:cNvPr id="2050" name="Picture 2" descr="Creative thinking rgb color icon Royalty Free Vector Image">
            <a:extLst>
              <a:ext uri="{FF2B5EF4-FFF2-40B4-BE49-F238E27FC236}">
                <a16:creationId xmlns:a16="http://schemas.microsoft.com/office/drawing/2014/main" id="{84C4B5C5-4BF1-A075-44D9-3349CBAF68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80"/>
          <a:stretch/>
        </p:blipFill>
        <p:spPr bwMode="auto">
          <a:xfrm>
            <a:off x="5659120" y="838635"/>
            <a:ext cx="3339214" cy="333660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6868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0"/>
          <p:cNvSpPr txBox="1">
            <a:spLocks noGrp="1"/>
          </p:cNvSpPr>
          <p:nvPr>
            <p:ph type="title"/>
          </p:nvPr>
        </p:nvSpPr>
        <p:spPr>
          <a:xfrm>
            <a:off x="145665" y="384725"/>
            <a:ext cx="3839593" cy="621900"/>
          </a:xfrm>
          <a:prstGeom prst="rect">
            <a:avLst/>
          </a:prstGeom>
        </p:spPr>
        <p:txBody>
          <a:bodyPr spcFirstLastPara="1" wrap="square" lIns="91425" tIns="91425" rIns="91425" bIns="91425" anchor="t" anchorCtr="0">
            <a:noAutofit/>
          </a:bodyPr>
          <a:lstStyle/>
          <a:p>
            <a:r>
              <a:rPr lang="en-US" sz="3000" b="1" i="1" dirty="0">
                <a:solidFill>
                  <a:schemeClr val="tx2"/>
                </a:solidFill>
                <a:latin typeface="Verdana" panose="020B0604030504040204" pitchFamily="34" charset="0"/>
                <a:ea typeface="Verdana" panose="020B0604030504040204" pitchFamily="34" charset="0"/>
              </a:rPr>
              <a:t>02. THUẬT TOÁN MÃ HÓA DES.</a:t>
            </a:r>
          </a:p>
        </p:txBody>
      </p:sp>
      <p:sp>
        <p:nvSpPr>
          <p:cNvPr id="293" name="Google Shape;293;p40"/>
          <p:cNvSpPr txBox="1">
            <a:spLocks noGrp="1"/>
          </p:cNvSpPr>
          <p:nvPr>
            <p:ph type="body" idx="1"/>
          </p:nvPr>
        </p:nvSpPr>
        <p:spPr>
          <a:xfrm>
            <a:off x="0" y="1630050"/>
            <a:ext cx="5545590" cy="1394444"/>
          </a:xfrm>
          <a:prstGeom prst="rect">
            <a:avLst/>
          </a:prstGeom>
        </p:spPr>
        <p:txBody>
          <a:bodyPr spcFirstLastPara="1" wrap="square" lIns="91425" tIns="91425" rIns="91425" bIns="91425" anchor="t" anchorCtr="0">
            <a:noAutofit/>
          </a:bodyPr>
          <a:lstStyle/>
          <a:p>
            <a:pPr marL="139700" indent="0">
              <a:buNone/>
            </a:pPr>
            <a:r>
              <a:rPr lang="en-US" sz="1400" dirty="0">
                <a:solidFill>
                  <a:schemeClr val="accent1"/>
                </a:solidFill>
                <a:latin typeface="Verdana" panose="020B0604030504040204" pitchFamily="34" charset="0"/>
                <a:ea typeface="Verdana" panose="020B0604030504040204" pitchFamily="34" charset="0"/>
              </a:rPr>
              <a:t>- </a:t>
            </a:r>
            <a:r>
              <a:rPr lang="vi-VN" sz="1400" dirty="0">
                <a:solidFill>
                  <a:schemeClr val="accent1"/>
                </a:solidFill>
                <a:latin typeface="Verdana" panose="020B0604030504040204" pitchFamily="34" charset="0"/>
                <a:ea typeface="Verdana" panose="020B0604030504040204" pitchFamily="34" charset="0"/>
              </a:rPr>
              <a:t>Thuật toán DES ( </a:t>
            </a:r>
            <a:r>
              <a:rPr lang="en-US" sz="1400" dirty="0" err="1">
                <a:solidFill>
                  <a:schemeClr val="accent1"/>
                </a:solidFill>
                <a:latin typeface="Verdana" panose="020B0604030504040204" pitchFamily="34" charset="0"/>
                <a:ea typeface="Verdana" panose="020B0604030504040204" pitchFamily="34" charset="0"/>
              </a:rPr>
              <a:t>viết</a:t>
            </a:r>
            <a:r>
              <a:rPr lang="en-US" sz="1400" dirty="0">
                <a:solidFill>
                  <a:schemeClr val="accent1"/>
                </a:solidFill>
                <a:latin typeface="Verdana" panose="020B0604030504040204" pitchFamily="34" charset="0"/>
                <a:ea typeface="Verdana" panose="020B0604030504040204" pitchFamily="34" charset="0"/>
              </a:rPr>
              <a:t> </a:t>
            </a:r>
            <a:r>
              <a:rPr lang="en-US" sz="1400" dirty="0" err="1">
                <a:solidFill>
                  <a:schemeClr val="accent1"/>
                </a:solidFill>
                <a:latin typeface="Verdana" panose="020B0604030504040204" pitchFamily="34" charset="0"/>
                <a:ea typeface="Verdana" panose="020B0604030504040204" pitchFamily="34" charset="0"/>
              </a:rPr>
              <a:t>tắt</a:t>
            </a:r>
            <a:r>
              <a:rPr lang="en-US" sz="1400" dirty="0">
                <a:solidFill>
                  <a:schemeClr val="accent1"/>
                </a:solidFill>
                <a:latin typeface="Verdana" panose="020B0604030504040204" pitchFamily="34" charset="0"/>
                <a:ea typeface="Verdana" panose="020B0604030504040204" pitchFamily="34" charset="0"/>
              </a:rPr>
              <a:t> </a:t>
            </a:r>
            <a:r>
              <a:rPr lang="en-US" sz="1400" dirty="0" err="1">
                <a:solidFill>
                  <a:schemeClr val="accent1"/>
                </a:solidFill>
                <a:latin typeface="Verdana" panose="020B0604030504040204" pitchFamily="34" charset="0"/>
                <a:ea typeface="Verdana" panose="020B0604030504040204" pitchFamily="34" charset="0"/>
              </a:rPr>
              <a:t>của</a:t>
            </a:r>
            <a:r>
              <a:rPr lang="en-US" sz="1400" dirty="0">
                <a:solidFill>
                  <a:schemeClr val="accent1"/>
                </a:solidFill>
                <a:latin typeface="Verdana" panose="020B0604030504040204" pitchFamily="34" charset="0"/>
                <a:ea typeface="Verdana" panose="020B0604030504040204" pitchFamily="34" charset="0"/>
              </a:rPr>
              <a:t> Data Encryption Standard, hay </a:t>
            </a:r>
            <a:r>
              <a:rPr lang="en-US" sz="1400" dirty="0" err="1">
                <a:solidFill>
                  <a:schemeClr val="accent1"/>
                </a:solidFill>
                <a:latin typeface="Verdana" panose="020B0604030504040204" pitchFamily="34" charset="0"/>
                <a:ea typeface="Verdana" panose="020B0604030504040204" pitchFamily="34" charset="0"/>
              </a:rPr>
              <a:t>Tiêu</a:t>
            </a:r>
            <a:r>
              <a:rPr lang="en-US" sz="1400" dirty="0">
                <a:solidFill>
                  <a:schemeClr val="accent1"/>
                </a:solidFill>
                <a:latin typeface="Verdana" panose="020B0604030504040204" pitchFamily="34" charset="0"/>
                <a:ea typeface="Verdana" panose="020B0604030504040204" pitchFamily="34" charset="0"/>
              </a:rPr>
              <a:t> </a:t>
            </a:r>
            <a:r>
              <a:rPr lang="en-US" sz="1400" dirty="0" err="1">
                <a:solidFill>
                  <a:schemeClr val="accent1"/>
                </a:solidFill>
                <a:latin typeface="Verdana" panose="020B0604030504040204" pitchFamily="34" charset="0"/>
                <a:ea typeface="Verdana" panose="020B0604030504040204" pitchFamily="34" charset="0"/>
              </a:rPr>
              <a:t>chuẩn</a:t>
            </a:r>
            <a:r>
              <a:rPr lang="en-US" sz="1400" dirty="0">
                <a:solidFill>
                  <a:schemeClr val="accent1"/>
                </a:solidFill>
                <a:latin typeface="Verdana" panose="020B0604030504040204" pitchFamily="34" charset="0"/>
                <a:ea typeface="Verdana" panose="020B0604030504040204" pitchFamily="34" charset="0"/>
              </a:rPr>
              <a:t> </a:t>
            </a:r>
            <a:r>
              <a:rPr lang="en-US" sz="1400" dirty="0" err="1">
                <a:solidFill>
                  <a:schemeClr val="accent1"/>
                </a:solidFill>
                <a:latin typeface="Verdana" panose="020B0604030504040204" pitchFamily="34" charset="0"/>
                <a:ea typeface="Verdana" panose="020B0604030504040204" pitchFamily="34" charset="0"/>
              </a:rPr>
              <a:t>Mã</a:t>
            </a:r>
            <a:r>
              <a:rPr lang="en-US" sz="1400" dirty="0">
                <a:solidFill>
                  <a:schemeClr val="accent1"/>
                </a:solidFill>
                <a:latin typeface="Verdana" panose="020B0604030504040204" pitchFamily="34" charset="0"/>
                <a:ea typeface="Verdana" panose="020B0604030504040204" pitchFamily="34" charset="0"/>
              </a:rPr>
              <a:t> </a:t>
            </a:r>
            <a:r>
              <a:rPr lang="en-US" sz="1400" dirty="0" err="1">
                <a:solidFill>
                  <a:schemeClr val="accent1"/>
                </a:solidFill>
                <a:latin typeface="Verdana" panose="020B0604030504040204" pitchFamily="34" charset="0"/>
                <a:ea typeface="Verdana" panose="020B0604030504040204" pitchFamily="34" charset="0"/>
              </a:rPr>
              <a:t>hóa</a:t>
            </a:r>
            <a:r>
              <a:rPr lang="en-US" sz="1400" dirty="0">
                <a:solidFill>
                  <a:schemeClr val="accent1"/>
                </a:solidFill>
                <a:latin typeface="Verdana" panose="020B0604030504040204" pitchFamily="34" charset="0"/>
                <a:ea typeface="Verdana" panose="020B0604030504040204" pitchFamily="34" charset="0"/>
              </a:rPr>
              <a:t> </a:t>
            </a:r>
            <a:r>
              <a:rPr lang="en-US" sz="1400" dirty="0" err="1">
                <a:solidFill>
                  <a:schemeClr val="accent1"/>
                </a:solidFill>
                <a:latin typeface="Verdana" panose="020B0604030504040204" pitchFamily="34" charset="0"/>
                <a:ea typeface="Verdana" panose="020B0604030504040204" pitchFamily="34" charset="0"/>
              </a:rPr>
              <a:t>Dữ</a:t>
            </a:r>
            <a:r>
              <a:rPr lang="en-US" sz="1400" dirty="0">
                <a:solidFill>
                  <a:schemeClr val="accent1"/>
                </a:solidFill>
                <a:latin typeface="Verdana" panose="020B0604030504040204" pitchFamily="34" charset="0"/>
                <a:ea typeface="Verdana" panose="020B0604030504040204" pitchFamily="34" charset="0"/>
              </a:rPr>
              <a:t> </a:t>
            </a:r>
            <a:r>
              <a:rPr lang="en-US" sz="1400" dirty="0" err="1">
                <a:solidFill>
                  <a:schemeClr val="accent1"/>
                </a:solidFill>
                <a:latin typeface="Verdana" panose="020B0604030504040204" pitchFamily="34" charset="0"/>
                <a:ea typeface="Verdana" panose="020B0604030504040204" pitchFamily="34" charset="0"/>
              </a:rPr>
              <a:t>liệu</a:t>
            </a:r>
            <a:r>
              <a:rPr lang="vi-VN" sz="1400" dirty="0">
                <a:solidFill>
                  <a:schemeClr val="accent1"/>
                </a:solidFill>
                <a:latin typeface="Verdana" panose="020B0604030504040204" pitchFamily="34" charset="0"/>
                <a:ea typeface="Verdana" panose="020B0604030504040204" pitchFamily="34" charset="0"/>
              </a:rPr>
              <a:t>) </a:t>
            </a:r>
            <a:r>
              <a:rPr lang="en-US" dirty="0">
                <a:solidFill>
                  <a:schemeClr val="accent1"/>
                </a:solidFill>
                <a:latin typeface="Verdana" panose="020B0604030504040204" pitchFamily="34" charset="0"/>
                <a:ea typeface="Verdana" panose="020B0604030504040204" pitchFamily="34" charset="0"/>
              </a:rPr>
              <a:t>l</a:t>
            </a:r>
            <a:r>
              <a:rPr lang="vi-VN" sz="1400" dirty="0">
                <a:solidFill>
                  <a:schemeClr val="accent1"/>
                </a:solidFill>
                <a:latin typeface="Verdana" panose="020B0604030504040204" pitchFamily="34" charset="0"/>
                <a:ea typeface="Verdana" panose="020B0604030504040204" pitchFamily="34" charset="0"/>
              </a:rPr>
              <a:t>à một phương pháp mật mã hóa được FIPS chọn làm chuẩn chính thức vào năm 1976.</a:t>
            </a:r>
            <a:endParaRPr lang="en-US" sz="1400" dirty="0">
              <a:solidFill>
                <a:schemeClr val="accent1"/>
              </a:solidFill>
              <a:latin typeface="Verdana" panose="020B0604030504040204" pitchFamily="34" charset="0"/>
              <a:ea typeface="Verdana" panose="020B0604030504040204" pitchFamily="34" charset="0"/>
            </a:endParaRPr>
          </a:p>
          <a:p>
            <a:pPr marL="139700" indent="0">
              <a:buNone/>
            </a:pPr>
            <a:endParaRPr lang="vi-VN" sz="1400" dirty="0">
              <a:solidFill>
                <a:schemeClr val="accent1"/>
              </a:solidFill>
              <a:latin typeface="Verdana" panose="020B0604030504040204" pitchFamily="34" charset="0"/>
              <a:ea typeface="Verdana" panose="020B0604030504040204" pitchFamily="34" charset="0"/>
            </a:endParaRPr>
          </a:p>
          <a:p>
            <a:pPr marL="139700" indent="0">
              <a:buNone/>
            </a:pPr>
            <a:r>
              <a:rPr lang="en-US" sz="1400" dirty="0">
                <a:solidFill>
                  <a:schemeClr val="accent1"/>
                </a:solidFill>
                <a:latin typeface="Verdana" panose="020B0604030504040204" pitchFamily="34" charset="0"/>
                <a:ea typeface="Verdana" panose="020B0604030504040204" pitchFamily="34" charset="0"/>
              </a:rPr>
              <a:t>- </a:t>
            </a:r>
            <a:r>
              <a:rPr lang="vi-VN" sz="1400" dirty="0">
                <a:solidFill>
                  <a:schemeClr val="accent1"/>
                </a:solidFill>
                <a:latin typeface="Verdana" panose="020B0604030504040204" pitchFamily="34" charset="0"/>
                <a:ea typeface="Verdana" panose="020B0604030504040204" pitchFamily="34" charset="0"/>
              </a:rPr>
              <a:t>Thuật toán DES được sử dụng để mã hóa và giải mã các block (khối) dữ liệu 64 bit dựa trên một key (khóa mã) 64 bit.        </a:t>
            </a:r>
            <a:endParaRPr lang="en-US" sz="1400" dirty="0">
              <a:solidFill>
                <a:schemeClr val="accent1"/>
              </a:solidFill>
              <a:latin typeface="Verdana" panose="020B0604030504040204" pitchFamily="34" charset="0"/>
              <a:ea typeface="Verdana" panose="020B0604030504040204" pitchFamily="34" charset="0"/>
            </a:endParaRPr>
          </a:p>
          <a:p>
            <a:pPr marL="139700" indent="0">
              <a:buNone/>
            </a:pPr>
            <a:r>
              <a:rPr lang="vi-VN" sz="1400" dirty="0">
                <a:solidFill>
                  <a:schemeClr val="accent1"/>
                </a:solidFill>
                <a:latin typeface="Verdana" panose="020B0604030504040204" pitchFamily="34" charset="0"/>
                <a:ea typeface="Verdana" panose="020B0604030504040204" pitchFamily="34" charset="0"/>
              </a:rPr>
              <a:t>   </a:t>
            </a:r>
            <a:endParaRPr lang="en-US" sz="1400" dirty="0">
              <a:solidFill>
                <a:schemeClr val="accent1"/>
              </a:solidFill>
              <a:latin typeface="Verdana" panose="020B0604030504040204" pitchFamily="34" charset="0"/>
              <a:ea typeface="Verdana" panose="020B0604030504040204" pitchFamily="34" charset="0"/>
            </a:endParaRPr>
          </a:p>
          <a:p>
            <a:pPr marL="139700" indent="0">
              <a:buNone/>
            </a:pPr>
            <a:r>
              <a:rPr lang="en-US" dirty="0">
                <a:solidFill>
                  <a:schemeClr val="accent1"/>
                </a:solidFill>
                <a:latin typeface="Verdana" panose="020B0604030504040204" pitchFamily="34" charset="0"/>
                <a:ea typeface="Verdana" panose="020B0604030504040204" pitchFamily="34" charset="0"/>
              </a:rPr>
              <a:t>- </a:t>
            </a:r>
            <a:r>
              <a:rPr lang="vi-VN" sz="1400" dirty="0">
                <a:solidFill>
                  <a:schemeClr val="accent1"/>
                </a:solidFill>
                <a:latin typeface="Verdana" panose="020B0604030504040204" pitchFamily="34" charset="0"/>
                <a:ea typeface="Verdana" panose="020B0604030504040204" pitchFamily="34" charset="0"/>
              </a:rPr>
              <a:t>Dễ tìm thấy DES trong nhiều sản phẩm vì nó mã hóa ở mức độ thấp dễ thực hiện mà không đòi hỏi một lượng lớn công suất tính toán.</a:t>
            </a:r>
            <a:endParaRPr lang="en-US" sz="1400" dirty="0">
              <a:solidFill>
                <a:schemeClr val="accent1"/>
              </a:solidFill>
              <a:latin typeface="Verdana" panose="020B0604030504040204" pitchFamily="34" charset="0"/>
              <a:ea typeface="Verdana" panose="020B0604030504040204" pitchFamily="34" charset="0"/>
            </a:endParaRPr>
          </a:p>
        </p:txBody>
      </p:sp>
      <p:cxnSp>
        <p:nvCxnSpPr>
          <p:cNvPr id="294" name="Google Shape;294;p40"/>
          <p:cNvCxnSpPr/>
          <p:nvPr/>
        </p:nvCxnSpPr>
        <p:spPr>
          <a:xfrm>
            <a:off x="7611825" y="-34675"/>
            <a:ext cx="0" cy="5227800"/>
          </a:xfrm>
          <a:prstGeom prst="straightConnector1">
            <a:avLst/>
          </a:prstGeom>
          <a:noFill/>
          <a:ln w="9525" cap="flat" cmpd="sng">
            <a:solidFill>
              <a:schemeClr val="tx2"/>
            </a:solidFill>
            <a:prstDash val="solid"/>
            <a:round/>
            <a:headEnd type="none" w="med" len="med"/>
            <a:tailEnd type="none" w="med" len="med"/>
          </a:ln>
        </p:spPr>
      </p:cxnSp>
      <p:cxnSp>
        <p:nvCxnSpPr>
          <p:cNvPr id="295" name="Google Shape;295;p40"/>
          <p:cNvCxnSpPr/>
          <p:nvPr/>
        </p:nvCxnSpPr>
        <p:spPr>
          <a:xfrm>
            <a:off x="0" y="4304864"/>
            <a:ext cx="9203400" cy="0"/>
          </a:xfrm>
          <a:prstGeom prst="straightConnector1">
            <a:avLst/>
          </a:prstGeom>
          <a:noFill/>
          <a:ln w="9525" cap="flat" cmpd="sng">
            <a:solidFill>
              <a:schemeClr val="tx2"/>
            </a:solidFill>
            <a:prstDash val="solid"/>
            <a:round/>
            <a:headEnd type="none" w="med" len="med"/>
            <a:tailEnd type="none" w="med" len="med"/>
          </a:ln>
        </p:spPr>
      </p:cxnSp>
      <p:pic>
        <p:nvPicPr>
          <p:cNvPr id="3078" name="Picture 6" descr="DES Full Form - GeeksforGeeks">
            <a:extLst>
              <a:ext uri="{FF2B5EF4-FFF2-40B4-BE49-F238E27FC236}">
                <a16:creationId xmlns:a16="http://schemas.microsoft.com/office/drawing/2014/main" id="{D2F4697A-429B-9D2D-7507-EECA253DC7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34" t="5428" r="30888" b="8130"/>
          <a:stretch/>
        </p:blipFill>
        <p:spPr bwMode="auto">
          <a:xfrm>
            <a:off x="5691255" y="986789"/>
            <a:ext cx="3307080" cy="316992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Google Shape;292;p40">
            <a:extLst>
              <a:ext uri="{FF2B5EF4-FFF2-40B4-BE49-F238E27FC236}">
                <a16:creationId xmlns:a16="http://schemas.microsoft.com/office/drawing/2014/main" id="{EDF0AE19-3430-0725-B48A-19FA0E7ED898}"/>
              </a:ext>
            </a:extLst>
          </p:cNvPr>
          <p:cNvSpPr txBox="1">
            <a:spLocks/>
          </p:cNvSpPr>
          <p:nvPr/>
        </p:nvSpPr>
        <p:spPr>
          <a:xfrm>
            <a:off x="893366" y="1261242"/>
            <a:ext cx="3678633" cy="62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Sulphur Point"/>
              <a:buNone/>
              <a:defRPr sz="3500" b="1" i="0" u="none" strike="noStrike" cap="none">
                <a:solidFill>
                  <a:schemeClr val="dk1"/>
                </a:solidFill>
                <a:latin typeface="Sulphur Point"/>
                <a:ea typeface="Sulphur Point"/>
                <a:cs typeface="Sulphur Point"/>
                <a:sym typeface="Sulphur Poin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b="0" dirty="0">
                <a:solidFill>
                  <a:schemeClr val="tx2"/>
                </a:solidFill>
                <a:latin typeface="Verdana" panose="020B0604030504040204" pitchFamily="34" charset="0"/>
                <a:ea typeface="Verdana" panose="020B0604030504040204" pitchFamily="34" charset="0"/>
              </a:rPr>
              <a:t>2.1. </a:t>
            </a:r>
            <a:r>
              <a:rPr lang="en-US" sz="2000" b="0" dirty="0" err="1">
                <a:solidFill>
                  <a:schemeClr val="tx2"/>
                </a:solidFill>
                <a:latin typeface="Verdana" panose="020B0604030504040204" pitchFamily="34" charset="0"/>
                <a:ea typeface="Verdana" panose="020B0604030504040204" pitchFamily="34" charset="0"/>
              </a:rPr>
              <a:t>Tổng</a:t>
            </a:r>
            <a:r>
              <a:rPr lang="en-US" sz="2000" b="0" dirty="0">
                <a:solidFill>
                  <a:schemeClr val="tx2"/>
                </a:solidFill>
                <a:latin typeface="Verdana" panose="020B0604030504040204" pitchFamily="34" charset="0"/>
                <a:ea typeface="Verdana" panose="020B0604030504040204" pitchFamily="34" charset="0"/>
              </a:rPr>
              <a:t> </a:t>
            </a:r>
            <a:r>
              <a:rPr lang="en-US" sz="2000" b="0" dirty="0" err="1">
                <a:solidFill>
                  <a:schemeClr val="tx2"/>
                </a:solidFill>
                <a:latin typeface="Verdana" panose="020B0604030504040204" pitchFamily="34" charset="0"/>
                <a:ea typeface="Verdana" panose="020B0604030504040204" pitchFamily="34" charset="0"/>
              </a:rPr>
              <a:t>quan</a:t>
            </a:r>
            <a:r>
              <a:rPr lang="en-US" sz="2000" b="0" dirty="0">
                <a:solidFill>
                  <a:schemeClr val="tx2"/>
                </a:solidFill>
                <a:latin typeface="Verdana" panose="020B0604030504040204" pitchFamily="34" charset="0"/>
                <a:ea typeface="Verdana" panose="020B0604030504040204" pitchFamily="34" charset="0"/>
              </a:rPr>
              <a:t> </a:t>
            </a:r>
            <a:r>
              <a:rPr lang="en-US" sz="2000" b="0" dirty="0" err="1">
                <a:solidFill>
                  <a:schemeClr val="tx2"/>
                </a:solidFill>
                <a:latin typeface="Verdana" panose="020B0604030504040204" pitchFamily="34" charset="0"/>
                <a:ea typeface="Verdana" panose="020B0604030504040204" pitchFamily="34" charset="0"/>
              </a:rPr>
              <a:t>thuật</a:t>
            </a:r>
            <a:r>
              <a:rPr lang="en-US" sz="2000" b="0" dirty="0">
                <a:solidFill>
                  <a:schemeClr val="tx2"/>
                </a:solidFill>
                <a:latin typeface="Verdana" panose="020B0604030504040204" pitchFamily="34" charset="0"/>
                <a:ea typeface="Verdana" panose="020B0604030504040204" pitchFamily="34" charset="0"/>
              </a:rPr>
              <a:t> </a:t>
            </a:r>
            <a:r>
              <a:rPr lang="en-US" sz="2000" b="0" dirty="0" err="1">
                <a:solidFill>
                  <a:schemeClr val="tx2"/>
                </a:solidFill>
                <a:latin typeface="Verdana" panose="020B0604030504040204" pitchFamily="34" charset="0"/>
                <a:ea typeface="Verdana" panose="020B0604030504040204" pitchFamily="34" charset="0"/>
              </a:rPr>
              <a:t>toán</a:t>
            </a:r>
            <a:r>
              <a:rPr lang="en-US" sz="2000" b="0" dirty="0">
                <a:solidFill>
                  <a:schemeClr val="tx2"/>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791056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0"/>
          <p:cNvSpPr txBox="1">
            <a:spLocks noGrp="1"/>
          </p:cNvSpPr>
          <p:nvPr>
            <p:ph type="title"/>
          </p:nvPr>
        </p:nvSpPr>
        <p:spPr>
          <a:xfrm>
            <a:off x="145665" y="384725"/>
            <a:ext cx="3839593" cy="621900"/>
          </a:xfrm>
          <a:prstGeom prst="rect">
            <a:avLst/>
          </a:prstGeom>
        </p:spPr>
        <p:txBody>
          <a:bodyPr spcFirstLastPara="1" wrap="square" lIns="91425" tIns="91425" rIns="91425" bIns="91425" anchor="t" anchorCtr="0">
            <a:noAutofit/>
          </a:bodyPr>
          <a:lstStyle/>
          <a:p>
            <a:r>
              <a:rPr lang="en-US" sz="3000" b="1" i="1" dirty="0">
                <a:solidFill>
                  <a:schemeClr val="tx2"/>
                </a:solidFill>
                <a:latin typeface="Verdana" panose="020B0604030504040204" pitchFamily="34" charset="0"/>
                <a:ea typeface="Verdana" panose="020B0604030504040204" pitchFamily="34" charset="0"/>
              </a:rPr>
              <a:t>02. THUẬT TOÁN MÃ HÓA DES.</a:t>
            </a:r>
          </a:p>
        </p:txBody>
      </p:sp>
      <p:sp>
        <p:nvSpPr>
          <p:cNvPr id="293" name="Google Shape;293;p40"/>
          <p:cNvSpPr txBox="1">
            <a:spLocks noGrp="1"/>
          </p:cNvSpPr>
          <p:nvPr>
            <p:ph type="body" idx="1"/>
          </p:nvPr>
        </p:nvSpPr>
        <p:spPr>
          <a:xfrm>
            <a:off x="184372" y="1637445"/>
            <a:ext cx="5614170" cy="2818615"/>
          </a:xfrm>
          <a:prstGeom prst="rect">
            <a:avLst/>
          </a:prstGeom>
        </p:spPr>
        <p:txBody>
          <a:bodyPr spcFirstLastPara="1" wrap="square" lIns="91425" tIns="91425" rIns="91425" bIns="91425" anchor="t" anchorCtr="0">
            <a:noAutofit/>
          </a:bodyPr>
          <a:lstStyle/>
          <a:p>
            <a:pPr marL="0" indent="0">
              <a:spcBef>
                <a:spcPts val="150"/>
              </a:spcBef>
              <a:buNone/>
            </a:pPr>
            <a:r>
              <a:rPr lang="en-US" dirty="0">
                <a:solidFill>
                  <a:schemeClr val="accent1"/>
                </a:solidFill>
                <a:latin typeface="Verdana" panose="020B0604030504040204" pitchFamily="34" charset="0"/>
                <a:ea typeface="Verdana" panose="020B0604030504040204" pitchFamily="34" charset="0"/>
              </a:rPr>
              <a:t>- </a:t>
            </a:r>
            <a:r>
              <a:rPr lang="vi-VN" dirty="0">
                <a:solidFill>
                  <a:schemeClr val="accent1"/>
                </a:solidFill>
                <a:latin typeface="Verdana" panose="020B0604030504040204" pitchFamily="34" charset="0"/>
                <a:ea typeface="Verdana" panose="020B0604030504040204" pitchFamily="34" charset="0"/>
              </a:rPr>
              <a:t>DES là</a:t>
            </a:r>
            <a:r>
              <a:rPr lang="en-US" dirty="0">
                <a:solidFill>
                  <a:schemeClr val="accent1"/>
                </a:solidFill>
                <a:latin typeface="Verdana" panose="020B0604030504040204" pitchFamily="34" charset="0"/>
                <a:ea typeface="Verdana" panose="020B0604030504040204" pitchFamily="34" charset="0"/>
              </a:rPr>
              <a:t> </a:t>
            </a:r>
            <a:r>
              <a:rPr lang="vi-VN" dirty="0">
                <a:solidFill>
                  <a:schemeClr val="accent1"/>
                </a:solidFill>
                <a:latin typeface="Verdana" panose="020B0604030504040204" pitchFamily="34" charset="0"/>
                <a:ea typeface="Verdana" panose="020B0604030504040204" pitchFamily="34" charset="0"/>
              </a:rPr>
              <a:t>thuật toán mã hóa khối, độ dài mỗi khối là 64 bit .</a:t>
            </a:r>
          </a:p>
          <a:p>
            <a:pPr marL="0" indent="0">
              <a:spcBef>
                <a:spcPts val="150"/>
              </a:spcBef>
              <a:buNone/>
            </a:pPr>
            <a:r>
              <a:rPr lang="en-US" dirty="0">
                <a:solidFill>
                  <a:schemeClr val="accent1"/>
                </a:solidFill>
                <a:latin typeface="Verdana" panose="020B0604030504040204" pitchFamily="34" charset="0"/>
                <a:ea typeface="Verdana" panose="020B0604030504040204" pitchFamily="34" charset="0"/>
              </a:rPr>
              <a:t>- </a:t>
            </a:r>
            <a:r>
              <a:rPr lang="vi-VN" dirty="0">
                <a:solidFill>
                  <a:schemeClr val="accent1"/>
                </a:solidFill>
                <a:latin typeface="Verdana" panose="020B0604030504040204" pitchFamily="34" charset="0"/>
                <a:ea typeface="Verdana" panose="020B0604030504040204" pitchFamily="34" charset="0"/>
              </a:rPr>
              <a:t>Khóa dùng trong DES có độ dài toàn bộ là 64 bit. Tuy nhiên chỉ có 56 bit thực sự được sử dụng; 8 bit còn lại chỉ dùng cho việc kiểm tra.</a:t>
            </a:r>
          </a:p>
          <a:p>
            <a:pPr marL="0" indent="0">
              <a:spcBef>
                <a:spcPts val="150"/>
              </a:spcBef>
              <a:buNone/>
            </a:pPr>
            <a:r>
              <a:rPr lang="en-US" dirty="0">
                <a:solidFill>
                  <a:schemeClr val="accent1"/>
                </a:solidFill>
                <a:latin typeface="Verdana" panose="020B0604030504040204" pitchFamily="34" charset="0"/>
                <a:ea typeface="Verdana" panose="020B0604030504040204" pitchFamily="34" charset="0"/>
              </a:rPr>
              <a:t>- </a:t>
            </a:r>
            <a:r>
              <a:rPr lang="vi-VN" dirty="0">
                <a:solidFill>
                  <a:schemeClr val="accent1"/>
                </a:solidFill>
                <a:latin typeface="Verdana" panose="020B0604030504040204" pitchFamily="34" charset="0"/>
                <a:ea typeface="Verdana" panose="020B0604030504040204" pitchFamily="34" charset="0"/>
              </a:rPr>
              <a:t>Des xuất  ra bản mã 64 bit.</a:t>
            </a:r>
          </a:p>
          <a:p>
            <a:pPr marL="0" indent="0">
              <a:spcBef>
                <a:spcPts val="150"/>
              </a:spcBef>
              <a:buNone/>
            </a:pPr>
            <a:r>
              <a:rPr lang="en-US" dirty="0">
                <a:solidFill>
                  <a:schemeClr val="accent1"/>
                </a:solidFill>
                <a:latin typeface="Verdana" panose="020B0604030504040204" pitchFamily="34" charset="0"/>
                <a:ea typeface="Verdana" panose="020B0604030504040204" pitchFamily="34" charset="0"/>
              </a:rPr>
              <a:t>- </a:t>
            </a:r>
            <a:r>
              <a:rPr lang="vi-VN" dirty="0">
                <a:solidFill>
                  <a:schemeClr val="accent1"/>
                </a:solidFill>
                <a:latin typeface="Verdana" panose="020B0604030504040204" pitchFamily="34" charset="0"/>
                <a:ea typeface="Verdana" panose="020B0604030504040204" pitchFamily="34" charset="0"/>
              </a:rPr>
              <a:t>Thuật toán thực hiện 16 vòng</a:t>
            </a:r>
            <a:r>
              <a:rPr lang="en-US" dirty="0">
                <a:solidFill>
                  <a:schemeClr val="accent1"/>
                </a:solidFill>
                <a:latin typeface="Verdana" panose="020B0604030504040204" pitchFamily="34" charset="0"/>
                <a:ea typeface="Verdana" panose="020B0604030504040204" pitchFamily="34" charset="0"/>
              </a:rPr>
              <a:t>.</a:t>
            </a:r>
            <a:endParaRPr lang="vi-VN" dirty="0">
              <a:solidFill>
                <a:schemeClr val="accent1"/>
              </a:solidFill>
              <a:latin typeface="Verdana" panose="020B0604030504040204" pitchFamily="34" charset="0"/>
              <a:ea typeface="Verdana" panose="020B0604030504040204" pitchFamily="34" charset="0"/>
            </a:endParaRPr>
          </a:p>
          <a:p>
            <a:pPr marL="0" indent="0">
              <a:spcBef>
                <a:spcPts val="150"/>
              </a:spcBef>
              <a:buNone/>
            </a:pPr>
            <a:r>
              <a:rPr lang="en-US" dirty="0">
                <a:solidFill>
                  <a:schemeClr val="accent1"/>
                </a:solidFill>
                <a:latin typeface="Verdana" panose="020B0604030504040204" pitchFamily="34" charset="0"/>
                <a:ea typeface="Verdana" panose="020B0604030504040204" pitchFamily="34" charset="0"/>
              </a:rPr>
              <a:t>- </a:t>
            </a:r>
            <a:r>
              <a:rPr lang="vi-VN" dirty="0">
                <a:solidFill>
                  <a:schemeClr val="accent1"/>
                </a:solidFill>
                <a:latin typeface="Verdana" panose="020B0604030504040204" pitchFamily="34" charset="0"/>
                <a:ea typeface="Verdana" panose="020B0604030504040204" pitchFamily="34" charset="0"/>
              </a:rPr>
              <a:t>Mã hóa và giải mã được sử dụng cùng một khóa</a:t>
            </a:r>
            <a:r>
              <a:rPr lang="en-US" dirty="0">
                <a:solidFill>
                  <a:schemeClr val="accent1"/>
                </a:solidFill>
                <a:latin typeface="Verdana" panose="020B0604030504040204" pitchFamily="34" charset="0"/>
                <a:ea typeface="Verdana" panose="020B0604030504040204" pitchFamily="34" charset="0"/>
              </a:rPr>
              <a:t>.</a:t>
            </a:r>
            <a:endParaRPr lang="vi-VN" dirty="0">
              <a:solidFill>
                <a:schemeClr val="accent1"/>
              </a:solidFill>
              <a:latin typeface="Verdana" panose="020B0604030504040204" pitchFamily="34" charset="0"/>
              <a:ea typeface="Verdana" panose="020B0604030504040204" pitchFamily="34" charset="0"/>
            </a:endParaRPr>
          </a:p>
          <a:p>
            <a:pPr marL="0" indent="0">
              <a:spcBef>
                <a:spcPts val="150"/>
              </a:spcBef>
              <a:buNone/>
            </a:pPr>
            <a:r>
              <a:rPr lang="en-US" dirty="0">
                <a:solidFill>
                  <a:schemeClr val="accent1"/>
                </a:solidFill>
                <a:latin typeface="Verdana" panose="020B0604030504040204" pitchFamily="34" charset="0"/>
                <a:ea typeface="Verdana" panose="020B0604030504040204" pitchFamily="34" charset="0"/>
              </a:rPr>
              <a:t>- </a:t>
            </a:r>
            <a:r>
              <a:rPr lang="vi-VN" dirty="0">
                <a:solidFill>
                  <a:schemeClr val="accent1"/>
                </a:solidFill>
                <a:latin typeface="Verdana" panose="020B0604030504040204" pitchFamily="34" charset="0"/>
                <a:ea typeface="Verdana" panose="020B0604030504040204" pitchFamily="34" charset="0"/>
              </a:rPr>
              <a:t>DES được thiết kế để chạy trên phần cứng</a:t>
            </a:r>
            <a:r>
              <a:rPr lang="en-US" dirty="0">
                <a:solidFill>
                  <a:schemeClr val="accent1"/>
                </a:solidFill>
                <a:latin typeface="Verdana" panose="020B0604030504040204" pitchFamily="34" charset="0"/>
                <a:ea typeface="Verdana" panose="020B0604030504040204" pitchFamily="34" charset="0"/>
              </a:rPr>
              <a:t>.</a:t>
            </a:r>
            <a:endParaRPr lang="vi-VN" dirty="0">
              <a:solidFill>
                <a:schemeClr val="accent1"/>
              </a:solidFill>
              <a:latin typeface="Verdana" panose="020B0604030504040204" pitchFamily="34" charset="0"/>
              <a:ea typeface="Verdana" panose="020B0604030504040204" pitchFamily="34" charset="0"/>
            </a:endParaRPr>
          </a:p>
          <a:p>
            <a:pPr marL="0" indent="0">
              <a:spcBef>
                <a:spcPts val="150"/>
              </a:spcBef>
              <a:buNone/>
            </a:pPr>
            <a:r>
              <a:rPr lang="en-US" dirty="0">
                <a:solidFill>
                  <a:schemeClr val="accent1"/>
                </a:solidFill>
                <a:latin typeface="Verdana" panose="020B0604030504040204" pitchFamily="34" charset="0"/>
                <a:ea typeface="Verdana" panose="020B0604030504040204" pitchFamily="34" charset="0"/>
              </a:rPr>
              <a:t>- </a:t>
            </a:r>
            <a:r>
              <a:rPr lang="vi-VN" dirty="0">
                <a:solidFill>
                  <a:schemeClr val="accent1"/>
                </a:solidFill>
                <a:latin typeface="Verdana" panose="020B0604030504040204" pitchFamily="34" charset="0"/>
                <a:ea typeface="Verdana" panose="020B0604030504040204" pitchFamily="34" charset="0"/>
              </a:rPr>
              <a:t>Nhược điểm: Do DES có kích cỡ của không gian khoá 256 là quá nhỏ, không đủ an toàn, cho nên những máy có mụ</a:t>
            </a:r>
            <a:r>
              <a:rPr lang="en-US" dirty="0">
                <a:solidFill>
                  <a:schemeClr val="accent1"/>
                </a:solidFill>
                <a:latin typeface="Verdana" panose="020B0604030504040204" pitchFamily="34" charset="0"/>
                <a:ea typeface="Verdana" panose="020B0604030504040204" pitchFamily="34" charset="0"/>
              </a:rPr>
              <a:t>c</a:t>
            </a:r>
            <a:r>
              <a:rPr lang="vi-VN" dirty="0">
                <a:solidFill>
                  <a:schemeClr val="accent1"/>
                </a:solidFill>
                <a:latin typeface="Verdana" panose="020B0604030504040204" pitchFamily="34" charset="0"/>
                <a:ea typeface="Verdana" panose="020B0604030504040204" pitchFamily="34" charset="0"/>
              </a:rPr>
              <a:t> đích đặc biệt có thể sẽ bẻ gãy và dò ra khoá rất nhanh.</a:t>
            </a:r>
          </a:p>
        </p:txBody>
      </p:sp>
      <p:cxnSp>
        <p:nvCxnSpPr>
          <p:cNvPr id="294" name="Google Shape;294;p40"/>
          <p:cNvCxnSpPr/>
          <p:nvPr/>
        </p:nvCxnSpPr>
        <p:spPr>
          <a:xfrm>
            <a:off x="7611825" y="-34675"/>
            <a:ext cx="0" cy="5227800"/>
          </a:xfrm>
          <a:prstGeom prst="straightConnector1">
            <a:avLst/>
          </a:prstGeom>
          <a:noFill/>
          <a:ln w="9525" cap="flat" cmpd="sng">
            <a:solidFill>
              <a:schemeClr val="tx2"/>
            </a:solidFill>
            <a:prstDash val="solid"/>
            <a:round/>
            <a:headEnd type="none" w="med" len="med"/>
            <a:tailEnd type="none" w="med" len="med"/>
          </a:ln>
        </p:spPr>
      </p:cxnSp>
      <p:cxnSp>
        <p:nvCxnSpPr>
          <p:cNvPr id="295" name="Google Shape;295;p40"/>
          <p:cNvCxnSpPr/>
          <p:nvPr/>
        </p:nvCxnSpPr>
        <p:spPr>
          <a:xfrm>
            <a:off x="-29700" y="4594424"/>
            <a:ext cx="9203400" cy="0"/>
          </a:xfrm>
          <a:prstGeom prst="straightConnector1">
            <a:avLst/>
          </a:prstGeom>
          <a:noFill/>
          <a:ln w="9525" cap="flat" cmpd="sng">
            <a:solidFill>
              <a:schemeClr val="tx2"/>
            </a:solidFill>
            <a:prstDash val="solid"/>
            <a:round/>
            <a:headEnd type="none" w="med" len="med"/>
            <a:tailEnd type="none" w="med" len="med"/>
          </a:ln>
        </p:spPr>
      </p:cxnSp>
      <p:pic>
        <p:nvPicPr>
          <p:cNvPr id="2" name="Picture 6" descr="DES Full Form - GeeksforGeeks">
            <a:extLst>
              <a:ext uri="{FF2B5EF4-FFF2-40B4-BE49-F238E27FC236}">
                <a16:creationId xmlns:a16="http://schemas.microsoft.com/office/drawing/2014/main" id="{97D778E7-11F2-0493-5FB1-C17C0DC681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34" t="5428" r="30888" b="8130"/>
          <a:stretch/>
        </p:blipFill>
        <p:spPr bwMode="auto">
          <a:xfrm>
            <a:off x="5691255" y="986789"/>
            <a:ext cx="3307080" cy="316992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Google Shape;292;p40">
            <a:extLst>
              <a:ext uri="{FF2B5EF4-FFF2-40B4-BE49-F238E27FC236}">
                <a16:creationId xmlns:a16="http://schemas.microsoft.com/office/drawing/2014/main" id="{4475F6CA-312B-FC27-645C-6C6120A2645C}"/>
              </a:ext>
            </a:extLst>
          </p:cNvPr>
          <p:cNvSpPr txBox="1">
            <a:spLocks/>
          </p:cNvSpPr>
          <p:nvPr/>
        </p:nvSpPr>
        <p:spPr>
          <a:xfrm>
            <a:off x="893366" y="1261242"/>
            <a:ext cx="3678633" cy="62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Sulphur Point"/>
              <a:buNone/>
              <a:defRPr sz="3500" b="1" i="0" u="none" strike="noStrike" cap="none">
                <a:solidFill>
                  <a:schemeClr val="dk1"/>
                </a:solidFill>
                <a:latin typeface="Sulphur Point"/>
                <a:ea typeface="Sulphur Point"/>
                <a:cs typeface="Sulphur Point"/>
                <a:sym typeface="Sulphur Poin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b="0" dirty="0">
                <a:solidFill>
                  <a:schemeClr val="tx2"/>
                </a:solidFill>
                <a:latin typeface="Verdana" panose="020B0604030504040204" pitchFamily="34" charset="0"/>
                <a:ea typeface="Verdana" panose="020B0604030504040204" pitchFamily="34" charset="0"/>
              </a:rPr>
              <a:t>2.1. </a:t>
            </a:r>
            <a:r>
              <a:rPr lang="en-US" sz="2000" b="0" dirty="0" err="1">
                <a:solidFill>
                  <a:schemeClr val="tx2"/>
                </a:solidFill>
                <a:latin typeface="Verdana" panose="020B0604030504040204" pitchFamily="34" charset="0"/>
                <a:ea typeface="Verdana" panose="020B0604030504040204" pitchFamily="34" charset="0"/>
              </a:rPr>
              <a:t>Tổng</a:t>
            </a:r>
            <a:r>
              <a:rPr lang="en-US" sz="2000" b="0" dirty="0">
                <a:solidFill>
                  <a:schemeClr val="tx2"/>
                </a:solidFill>
                <a:latin typeface="Verdana" panose="020B0604030504040204" pitchFamily="34" charset="0"/>
                <a:ea typeface="Verdana" panose="020B0604030504040204" pitchFamily="34" charset="0"/>
              </a:rPr>
              <a:t> </a:t>
            </a:r>
            <a:r>
              <a:rPr lang="en-US" sz="2000" b="0" dirty="0" err="1">
                <a:solidFill>
                  <a:schemeClr val="tx2"/>
                </a:solidFill>
                <a:latin typeface="Verdana" panose="020B0604030504040204" pitchFamily="34" charset="0"/>
                <a:ea typeface="Verdana" panose="020B0604030504040204" pitchFamily="34" charset="0"/>
              </a:rPr>
              <a:t>quan</a:t>
            </a:r>
            <a:r>
              <a:rPr lang="en-US" sz="2000" b="0" dirty="0">
                <a:solidFill>
                  <a:schemeClr val="tx2"/>
                </a:solidFill>
                <a:latin typeface="Verdana" panose="020B0604030504040204" pitchFamily="34" charset="0"/>
                <a:ea typeface="Verdana" panose="020B0604030504040204" pitchFamily="34" charset="0"/>
              </a:rPr>
              <a:t> </a:t>
            </a:r>
            <a:r>
              <a:rPr lang="en-US" sz="2000" b="0" dirty="0" err="1">
                <a:solidFill>
                  <a:schemeClr val="tx2"/>
                </a:solidFill>
                <a:latin typeface="Verdana" panose="020B0604030504040204" pitchFamily="34" charset="0"/>
                <a:ea typeface="Verdana" panose="020B0604030504040204" pitchFamily="34" charset="0"/>
              </a:rPr>
              <a:t>thuật</a:t>
            </a:r>
            <a:r>
              <a:rPr lang="en-US" sz="2000" b="0" dirty="0">
                <a:solidFill>
                  <a:schemeClr val="tx2"/>
                </a:solidFill>
                <a:latin typeface="Verdana" panose="020B0604030504040204" pitchFamily="34" charset="0"/>
                <a:ea typeface="Verdana" panose="020B0604030504040204" pitchFamily="34" charset="0"/>
              </a:rPr>
              <a:t> </a:t>
            </a:r>
            <a:r>
              <a:rPr lang="en-US" sz="2000" b="0" dirty="0" err="1">
                <a:solidFill>
                  <a:schemeClr val="tx2"/>
                </a:solidFill>
                <a:latin typeface="Verdana" panose="020B0604030504040204" pitchFamily="34" charset="0"/>
                <a:ea typeface="Verdana" panose="020B0604030504040204" pitchFamily="34" charset="0"/>
              </a:rPr>
              <a:t>toán</a:t>
            </a:r>
            <a:r>
              <a:rPr lang="en-US" sz="2000" b="0" dirty="0">
                <a:solidFill>
                  <a:schemeClr val="tx2"/>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4204098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0"/>
          <p:cNvSpPr txBox="1">
            <a:spLocks noGrp="1"/>
          </p:cNvSpPr>
          <p:nvPr>
            <p:ph type="title"/>
          </p:nvPr>
        </p:nvSpPr>
        <p:spPr>
          <a:xfrm>
            <a:off x="145665" y="384725"/>
            <a:ext cx="3839593" cy="621900"/>
          </a:xfrm>
          <a:prstGeom prst="rect">
            <a:avLst/>
          </a:prstGeom>
        </p:spPr>
        <p:txBody>
          <a:bodyPr spcFirstLastPara="1" wrap="square" lIns="91425" tIns="91425" rIns="91425" bIns="91425" anchor="t" anchorCtr="0">
            <a:noAutofit/>
          </a:bodyPr>
          <a:lstStyle/>
          <a:p>
            <a:r>
              <a:rPr lang="en-US" sz="3000" b="1" i="1" dirty="0">
                <a:solidFill>
                  <a:schemeClr val="tx2"/>
                </a:solidFill>
                <a:latin typeface="Verdana" panose="020B0604030504040204" pitchFamily="34" charset="0"/>
                <a:ea typeface="Verdana" panose="020B0604030504040204" pitchFamily="34" charset="0"/>
              </a:rPr>
              <a:t>02. THUẬT TOÁN MÃ HÓA DES.</a:t>
            </a:r>
          </a:p>
        </p:txBody>
      </p:sp>
      <p:sp>
        <p:nvSpPr>
          <p:cNvPr id="293" name="Google Shape;293;p40"/>
          <p:cNvSpPr txBox="1">
            <a:spLocks noGrp="1"/>
          </p:cNvSpPr>
          <p:nvPr>
            <p:ph type="body" idx="1"/>
          </p:nvPr>
        </p:nvSpPr>
        <p:spPr>
          <a:xfrm>
            <a:off x="184372" y="1630680"/>
            <a:ext cx="5614170" cy="2526030"/>
          </a:xfrm>
          <a:prstGeom prst="rect">
            <a:avLst/>
          </a:prstGeom>
        </p:spPr>
        <p:txBody>
          <a:bodyPr spcFirstLastPara="1" wrap="square" lIns="91425" tIns="91425" rIns="91425" bIns="91425" anchor="t" anchorCtr="0">
            <a:noAutofit/>
          </a:bodyPr>
          <a:lstStyle/>
          <a:p>
            <a:pPr marL="139700" indent="0">
              <a:buNone/>
            </a:pPr>
            <a:r>
              <a:rPr lang="vi-VN" sz="1400" dirty="0">
                <a:solidFill>
                  <a:schemeClr val="accent1"/>
                </a:solidFill>
                <a:latin typeface="Verdana" panose="020B0604030504040204" pitchFamily="34" charset="0"/>
                <a:ea typeface="Verdana" panose="020B0604030504040204" pitchFamily="34" charset="0"/>
              </a:rPr>
              <a:t> Hình: có 16 chu trình giống nhau trong quá trình xử lý. Ngoài ra còn có hai lần hoán vị đầu và cuối (Initial and final permutation - IP &amp; FP). Hai quá trình này có tính chất đối nhau (Trong quá trình mã hóa thì IP trước FP, khi giải mã thì ngược lại). </a:t>
            </a:r>
            <a:endParaRPr lang="en-US" sz="1400" dirty="0">
              <a:solidFill>
                <a:schemeClr val="accent1"/>
              </a:solidFill>
              <a:latin typeface="Verdana" panose="020B0604030504040204" pitchFamily="34" charset="0"/>
              <a:ea typeface="Verdana" panose="020B0604030504040204" pitchFamily="34" charset="0"/>
            </a:endParaRPr>
          </a:p>
          <a:p>
            <a:pPr marL="139700" indent="0">
              <a:buNone/>
            </a:pPr>
            <a:endParaRPr lang="en-US" dirty="0">
              <a:solidFill>
                <a:schemeClr val="accent1"/>
              </a:solidFill>
              <a:latin typeface="Verdana" panose="020B0604030504040204" pitchFamily="34" charset="0"/>
              <a:ea typeface="Verdana" panose="020B0604030504040204" pitchFamily="34" charset="0"/>
            </a:endParaRPr>
          </a:p>
          <a:p>
            <a:pPr marL="139700" indent="0">
              <a:buNone/>
            </a:pPr>
            <a:r>
              <a:rPr lang="vi-VN" sz="1400" dirty="0">
                <a:solidFill>
                  <a:schemeClr val="accent1"/>
                </a:solidFill>
                <a:latin typeface="Verdana" panose="020B0604030504040204" pitchFamily="34" charset="0"/>
                <a:ea typeface="Verdana" panose="020B0604030504040204" pitchFamily="34" charset="0"/>
              </a:rPr>
              <a:t> Trước khi đi vào 16 chu trình chính, khối thông tin 64 bit được tách làm hai phần 32 bit và mỗi phần sẽ được xử lý tuần tự (quá trình này còn được gọi là mạng Feistel).</a:t>
            </a:r>
            <a:endParaRPr lang="vi-VN" dirty="0">
              <a:solidFill>
                <a:schemeClr val="accent1"/>
              </a:solidFill>
              <a:latin typeface="Verdana" panose="020B0604030504040204" pitchFamily="34" charset="0"/>
              <a:ea typeface="Verdana" panose="020B0604030504040204" pitchFamily="34" charset="0"/>
            </a:endParaRPr>
          </a:p>
        </p:txBody>
      </p:sp>
      <p:cxnSp>
        <p:nvCxnSpPr>
          <p:cNvPr id="294" name="Google Shape;294;p40"/>
          <p:cNvCxnSpPr>
            <a:cxnSpLocks/>
          </p:cNvCxnSpPr>
          <p:nvPr/>
        </p:nvCxnSpPr>
        <p:spPr>
          <a:xfrm>
            <a:off x="7611825" y="-34675"/>
            <a:ext cx="0" cy="4690495"/>
          </a:xfrm>
          <a:prstGeom prst="straightConnector1">
            <a:avLst/>
          </a:prstGeom>
          <a:noFill/>
          <a:ln w="9525" cap="flat" cmpd="sng">
            <a:solidFill>
              <a:schemeClr val="tx2"/>
            </a:solidFill>
            <a:prstDash val="solid"/>
            <a:round/>
            <a:headEnd type="none" w="med" len="med"/>
            <a:tailEnd type="none" w="med" len="med"/>
          </a:ln>
        </p:spPr>
      </p:cxnSp>
      <p:cxnSp>
        <p:nvCxnSpPr>
          <p:cNvPr id="295" name="Google Shape;295;p40"/>
          <p:cNvCxnSpPr/>
          <p:nvPr/>
        </p:nvCxnSpPr>
        <p:spPr>
          <a:xfrm>
            <a:off x="0" y="4403924"/>
            <a:ext cx="9203400" cy="0"/>
          </a:xfrm>
          <a:prstGeom prst="straightConnector1">
            <a:avLst/>
          </a:prstGeom>
          <a:noFill/>
          <a:ln w="9525" cap="flat" cmpd="sng">
            <a:solidFill>
              <a:schemeClr val="tx2"/>
            </a:solidFill>
            <a:prstDash val="solid"/>
            <a:round/>
            <a:headEnd type="none" w="med" len="med"/>
            <a:tailEnd type="none" w="med" len="med"/>
          </a:ln>
        </p:spPr>
      </p:cxnSp>
      <p:pic>
        <p:nvPicPr>
          <p:cNvPr id="3" name="Picture 2">
            <a:extLst>
              <a:ext uri="{FF2B5EF4-FFF2-40B4-BE49-F238E27FC236}">
                <a16:creationId xmlns:a16="http://schemas.microsoft.com/office/drawing/2014/main" id="{382A7BD2-2E95-26A7-2D6F-AF11A0B04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873" y="153807"/>
            <a:ext cx="2844755" cy="4502013"/>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EEFB4715-A2B1-896D-0801-BB6050C5AE03}"/>
              </a:ext>
            </a:extLst>
          </p:cNvPr>
          <p:cNvSpPr/>
          <p:nvPr/>
        </p:nvSpPr>
        <p:spPr>
          <a:xfrm>
            <a:off x="6023088" y="4733757"/>
            <a:ext cx="3177473"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err="1">
                <a:solidFill>
                  <a:schemeClr val="accent1"/>
                </a:solidFill>
              </a:rPr>
              <a:t>Cấu</a:t>
            </a:r>
            <a:r>
              <a:rPr lang="en-US" sz="1600" dirty="0">
                <a:solidFill>
                  <a:schemeClr val="accent1"/>
                </a:solidFill>
              </a:rPr>
              <a:t> </a:t>
            </a:r>
            <a:r>
              <a:rPr lang="en-US" sz="1600" dirty="0" err="1">
                <a:solidFill>
                  <a:schemeClr val="accent1"/>
                </a:solidFill>
              </a:rPr>
              <a:t>trúc</a:t>
            </a:r>
            <a:r>
              <a:rPr lang="en-US" sz="1600" dirty="0">
                <a:solidFill>
                  <a:schemeClr val="accent1"/>
                </a:solidFill>
              </a:rPr>
              <a:t> </a:t>
            </a:r>
            <a:r>
              <a:rPr lang="en-US" sz="1600" dirty="0" err="1">
                <a:solidFill>
                  <a:schemeClr val="accent1"/>
                </a:solidFill>
              </a:rPr>
              <a:t>tổng</a:t>
            </a:r>
            <a:r>
              <a:rPr lang="en-US" sz="1600" dirty="0">
                <a:solidFill>
                  <a:schemeClr val="accent1"/>
                </a:solidFill>
              </a:rPr>
              <a:t> </a:t>
            </a:r>
            <a:r>
              <a:rPr lang="en-US" sz="1600" dirty="0" err="1">
                <a:solidFill>
                  <a:schemeClr val="accent1"/>
                </a:solidFill>
              </a:rPr>
              <a:t>thể</a:t>
            </a:r>
            <a:r>
              <a:rPr lang="en-US" sz="1600" dirty="0">
                <a:solidFill>
                  <a:schemeClr val="accent1"/>
                </a:solidFill>
              </a:rPr>
              <a:t> </a:t>
            </a:r>
            <a:r>
              <a:rPr lang="en-US" sz="1600" dirty="0" err="1">
                <a:solidFill>
                  <a:schemeClr val="accent1"/>
                </a:solidFill>
              </a:rPr>
              <a:t>của</a:t>
            </a:r>
            <a:r>
              <a:rPr lang="en-US" sz="1600" dirty="0">
                <a:solidFill>
                  <a:schemeClr val="accent1"/>
                </a:solidFill>
              </a:rPr>
              <a:t> </a:t>
            </a:r>
            <a:r>
              <a:rPr lang="en-US" sz="1600" dirty="0" err="1">
                <a:solidFill>
                  <a:schemeClr val="accent1"/>
                </a:solidFill>
              </a:rPr>
              <a:t>thuật</a:t>
            </a:r>
            <a:r>
              <a:rPr lang="en-US" sz="1600" dirty="0">
                <a:solidFill>
                  <a:schemeClr val="accent1"/>
                </a:solidFill>
              </a:rPr>
              <a:t> </a:t>
            </a:r>
            <a:r>
              <a:rPr lang="en-US" sz="1600" dirty="0" err="1">
                <a:solidFill>
                  <a:schemeClr val="accent1"/>
                </a:solidFill>
              </a:rPr>
              <a:t>toán</a:t>
            </a:r>
            <a:r>
              <a:rPr lang="en-US" sz="1600" dirty="0">
                <a:solidFill>
                  <a:schemeClr val="accent1"/>
                </a:solidFill>
              </a:rPr>
              <a:t>.</a:t>
            </a:r>
          </a:p>
        </p:txBody>
      </p:sp>
      <p:sp>
        <p:nvSpPr>
          <p:cNvPr id="6" name="Google Shape;292;p40">
            <a:extLst>
              <a:ext uri="{FF2B5EF4-FFF2-40B4-BE49-F238E27FC236}">
                <a16:creationId xmlns:a16="http://schemas.microsoft.com/office/drawing/2014/main" id="{4D05E12C-6FE0-1E20-ABC1-2D8046D3744B}"/>
              </a:ext>
            </a:extLst>
          </p:cNvPr>
          <p:cNvSpPr txBox="1">
            <a:spLocks/>
          </p:cNvSpPr>
          <p:nvPr/>
        </p:nvSpPr>
        <p:spPr>
          <a:xfrm>
            <a:off x="893367" y="1261242"/>
            <a:ext cx="3091892" cy="62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Sulphur Point"/>
              <a:buNone/>
              <a:defRPr sz="3500" b="1" i="0" u="none" strike="noStrike" cap="none">
                <a:solidFill>
                  <a:schemeClr val="dk1"/>
                </a:solidFill>
                <a:latin typeface="Sulphur Point"/>
                <a:ea typeface="Sulphur Point"/>
                <a:cs typeface="Sulphur Point"/>
                <a:sym typeface="Sulphur Poin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b="0" dirty="0">
                <a:solidFill>
                  <a:schemeClr val="tx2"/>
                </a:solidFill>
                <a:latin typeface="Verdana" panose="020B0604030504040204" pitchFamily="34" charset="0"/>
                <a:ea typeface="Verdana" panose="020B0604030504040204" pitchFamily="34" charset="0"/>
              </a:rPr>
              <a:t>2.2. </a:t>
            </a:r>
            <a:r>
              <a:rPr lang="en-US" sz="2000" b="0" dirty="0" err="1">
                <a:solidFill>
                  <a:schemeClr val="tx2"/>
                </a:solidFill>
                <a:latin typeface="Verdana" panose="020B0604030504040204" pitchFamily="34" charset="0"/>
                <a:ea typeface="Verdana" panose="020B0604030504040204" pitchFamily="34" charset="0"/>
              </a:rPr>
              <a:t>Mô</a:t>
            </a:r>
            <a:r>
              <a:rPr lang="en-US" sz="2000" b="0" dirty="0">
                <a:solidFill>
                  <a:schemeClr val="tx2"/>
                </a:solidFill>
                <a:latin typeface="Verdana" panose="020B0604030504040204" pitchFamily="34" charset="0"/>
                <a:ea typeface="Verdana" panose="020B0604030504040204" pitchFamily="34" charset="0"/>
              </a:rPr>
              <a:t> </a:t>
            </a:r>
            <a:r>
              <a:rPr lang="en-US" sz="2000" b="0" dirty="0" err="1">
                <a:solidFill>
                  <a:schemeClr val="tx2"/>
                </a:solidFill>
                <a:latin typeface="Verdana" panose="020B0604030504040204" pitchFamily="34" charset="0"/>
                <a:ea typeface="Verdana" panose="020B0604030504040204" pitchFamily="34" charset="0"/>
              </a:rPr>
              <a:t>tả</a:t>
            </a:r>
            <a:r>
              <a:rPr lang="en-US" sz="2000" b="0" dirty="0">
                <a:solidFill>
                  <a:schemeClr val="tx2"/>
                </a:solidFill>
                <a:latin typeface="Verdana" panose="020B0604030504040204" pitchFamily="34" charset="0"/>
                <a:ea typeface="Verdana" panose="020B0604030504040204" pitchFamily="34" charset="0"/>
              </a:rPr>
              <a:t> </a:t>
            </a:r>
            <a:r>
              <a:rPr lang="en-US" sz="2000" b="0" dirty="0" err="1">
                <a:solidFill>
                  <a:schemeClr val="tx2"/>
                </a:solidFill>
                <a:latin typeface="Verdana" panose="020B0604030504040204" pitchFamily="34" charset="0"/>
                <a:ea typeface="Verdana" panose="020B0604030504040204" pitchFamily="34" charset="0"/>
              </a:rPr>
              <a:t>thuật</a:t>
            </a:r>
            <a:r>
              <a:rPr lang="en-US" sz="2000" b="0" dirty="0">
                <a:solidFill>
                  <a:schemeClr val="tx2"/>
                </a:solidFill>
                <a:latin typeface="Verdana" panose="020B0604030504040204" pitchFamily="34" charset="0"/>
                <a:ea typeface="Verdana" panose="020B0604030504040204" pitchFamily="34" charset="0"/>
              </a:rPr>
              <a:t> </a:t>
            </a:r>
            <a:r>
              <a:rPr lang="en-US" sz="2000" b="0" dirty="0" err="1">
                <a:solidFill>
                  <a:schemeClr val="tx2"/>
                </a:solidFill>
                <a:latin typeface="Verdana" panose="020B0604030504040204" pitchFamily="34" charset="0"/>
                <a:ea typeface="Verdana" panose="020B0604030504040204" pitchFamily="34" charset="0"/>
              </a:rPr>
              <a:t>toán</a:t>
            </a:r>
            <a:r>
              <a:rPr lang="en-US" sz="2000" b="0" dirty="0">
                <a:solidFill>
                  <a:schemeClr val="tx2"/>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3833043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0"/>
          <p:cNvSpPr txBox="1">
            <a:spLocks noGrp="1"/>
          </p:cNvSpPr>
          <p:nvPr>
            <p:ph type="title"/>
          </p:nvPr>
        </p:nvSpPr>
        <p:spPr>
          <a:xfrm>
            <a:off x="145665" y="384725"/>
            <a:ext cx="3839593" cy="621900"/>
          </a:xfrm>
          <a:prstGeom prst="rect">
            <a:avLst/>
          </a:prstGeom>
        </p:spPr>
        <p:txBody>
          <a:bodyPr spcFirstLastPara="1" wrap="square" lIns="91425" tIns="91425" rIns="91425" bIns="91425" anchor="t" anchorCtr="0">
            <a:noAutofit/>
          </a:bodyPr>
          <a:lstStyle/>
          <a:p>
            <a:r>
              <a:rPr lang="en-US" sz="3000" b="1" i="1" dirty="0">
                <a:solidFill>
                  <a:schemeClr val="tx2"/>
                </a:solidFill>
                <a:latin typeface="Verdana" panose="020B0604030504040204" pitchFamily="34" charset="0"/>
                <a:ea typeface="Verdana" panose="020B0604030504040204" pitchFamily="34" charset="0"/>
              </a:rPr>
              <a:t>02. THUẬT TOÁN MÃ HÓA DES.</a:t>
            </a:r>
          </a:p>
        </p:txBody>
      </p:sp>
      <p:sp>
        <p:nvSpPr>
          <p:cNvPr id="293" name="Google Shape;293;p40"/>
          <p:cNvSpPr txBox="1">
            <a:spLocks noGrp="1"/>
          </p:cNvSpPr>
          <p:nvPr>
            <p:ph type="body" idx="1"/>
          </p:nvPr>
        </p:nvSpPr>
        <p:spPr>
          <a:xfrm>
            <a:off x="184372" y="1630680"/>
            <a:ext cx="5385155" cy="1505485"/>
          </a:xfrm>
          <a:prstGeom prst="rect">
            <a:avLst/>
          </a:prstGeom>
        </p:spPr>
        <p:txBody>
          <a:bodyPr spcFirstLastPara="1" wrap="square" lIns="91425" tIns="91425" rIns="91425" bIns="91425" anchor="t" anchorCtr="0">
            <a:noAutofit/>
          </a:bodyPr>
          <a:lstStyle/>
          <a:p>
            <a:pPr marL="139700" indent="0">
              <a:buNone/>
            </a:pPr>
            <a:r>
              <a:rPr lang="vi-VN" sz="1400" dirty="0">
                <a:solidFill>
                  <a:schemeClr val="accent1"/>
                </a:solidFill>
                <a:latin typeface="Verdana" panose="020B0604030504040204" pitchFamily="34" charset="0"/>
                <a:ea typeface="Verdana" panose="020B0604030504040204" pitchFamily="34" charset="0"/>
              </a:rPr>
              <a:t>Hàm F(</a:t>
            </a:r>
            <a:r>
              <a:rPr lang="en-US" sz="1400" dirty="0">
                <a:solidFill>
                  <a:schemeClr val="accent1"/>
                </a:solidFill>
                <a:latin typeface="Verdana" panose="020B0604030504040204" pitchFamily="34" charset="0"/>
                <a:ea typeface="Verdana" panose="020B0604030504040204" pitchFamily="34" charset="0"/>
              </a:rPr>
              <a:t>Feistel</a:t>
            </a:r>
            <a:r>
              <a:rPr lang="vi-VN" sz="1400" dirty="0">
                <a:solidFill>
                  <a:schemeClr val="accent1"/>
                </a:solidFill>
                <a:latin typeface="Verdana" panose="020B0604030504040204" pitchFamily="34" charset="0"/>
                <a:ea typeface="Verdana" panose="020B0604030504040204" pitchFamily="34" charset="0"/>
              </a:rPr>
              <a:t>) hoạt động trên khối 32 bit và bao gồm bốn giai đoạn:</a:t>
            </a:r>
            <a:endParaRPr lang="vi-VN" sz="1400" i="1" dirty="0">
              <a:solidFill>
                <a:schemeClr val="accent1"/>
              </a:solidFill>
              <a:latin typeface="Verdana" panose="020B0604030504040204" pitchFamily="34" charset="0"/>
              <a:ea typeface="Verdana" panose="020B0604030504040204" pitchFamily="34" charset="0"/>
            </a:endParaRPr>
          </a:p>
          <a:p>
            <a:pPr marL="186262" indent="0">
              <a:buNone/>
            </a:pPr>
            <a:r>
              <a:rPr lang="en-US" sz="1400" dirty="0">
                <a:solidFill>
                  <a:schemeClr val="accent1"/>
                </a:solidFill>
                <a:latin typeface="Verdana" panose="020B0604030504040204" pitchFamily="34" charset="0"/>
                <a:ea typeface="Verdana" panose="020B0604030504040204" pitchFamily="34" charset="0"/>
              </a:rPr>
              <a:t>- </a:t>
            </a:r>
            <a:r>
              <a:rPr lang="vi-VN" sz="1400" dirty="0">
                <a:solidFill>
                  <a:schemeClr val="accent1"/>
                </a:solidFill>
                <a:latin typeface="Verdana" panose="020B0604030504040204" pitchFamily="34" charset="0"/>
                <a:ea typeface="Verdana" panose="020B0604030504040204" pitchFamily="34" charset="0"/>
              </a:rPr>
              <a:t>Mở rộng</a:t>
            </a:r>
            <a:r>
              <a:rPr lang="en-US" sz="1400" dirty="0">
                <a:solidFill>
                  <a:schemeClr val="accent1"/>
                </a:solidFill>
                <a:latin typeface="Verdana" panose="020B0604030504040204" pitchFamily="34" charset="0"/>
                <a:ea typeface="Verdana" panose="020B0604030504040204" pitchFamily="34" charset="0"/>
              </a:rPr>
              <a:t>.</a:t>
            </a:r>
            <a:endParaRPr lang="vi-VN" sz="1400" dirty="0">
              <a:solidFill>
                <a:schemeClr val="accent1"/>
              </a:solidFill>
              <a:latin typeface="Verdana" panose="020B0604030504040204" pitchFamily="34" charset="0"/>
              <a:ea typeface="Verdana" panose="020B0604030504040204" pitchFamily="34" charset="0"/>
            </a:endParaRPr>
          </a:p>
          <a:p>
            <a:pPr marL="186262" indent="0">
              <a:buNone/>
            </a:pPr>
            <a:r>
              <a:rPr lang="en-US" sz="1400" dirty="0">
                <a:solidFill>
                  <a:schemeClr val="accent1"/>
                </a:solidFill>
                <a:latin typeface="Verdana" panose="020B0604030504040204" pitchFamily="34" charset="0"/>
                <a:ea typeface="Verdana" panose="020B0604030504040204" pitchFamily="34" charset="0"/>
              </a:rPr>
              <a:t>- </a:t>
            </a:r>
            <a:r>
              <a:rPr lang="vi-VN" sz="1400" dirty="0">
                <a:solidFill>
                  <a:schemeClr val="accent1"/>
                </a:solidFill>
                <a:latin typeface="Verdana" panose="020B0604030504040204" pitchFamily="34" charset="0"/>
                <a:ea typeface="Verdana" panose="020B0604030504040204" pitchFamily="34" charset="0"/>
              </a:rPr>
              <a:t>Trộn khóa</a:t>
            </a:r>
            <a:r>
              <a:rPr lang="en-US" sz="1400" dirty="0">
                <a:solidFill>
                  <a:schemeClr val="accent1"/>
                </a:solidFill>
                <a:latin typeface="Verdana" panose="020B0604030504040204" pitchFamily="34" charset="0"/>
                <a:ea typeface="Verdana" panose="020B0604030504040204" pitchFamily="34" charset="0"/>
              </a:rPr>
              <a:t>.</a:t>
            </a:r>
            <a:endParaRPr lang="vi-VN" sz="1400" dirty="0">
              <a:solidFill>
                <a:schemeClr val="accent1"/>
              </a:solidFill>
              <a:latin typeface="Verdana" panose="020B0604030504040204" pitchFamily="34" charset="0"/>
              <a:ea typeface="Verdana" panose="020B0604030504040204" pitchFamily="34" charset="0"/>
            </a:endParaRPr>
          </a:p>
          <a:p>
            <a:pPr marL="186262" indent="0">
              <a:buNone/>
            </a:pPr>
            <a:r>
              <a:rPr lang="en-US" sz="1400" dirty="0">
                <a:solidFill>
                  <a:schemeClr val="accent1"/>
                </a:solidFill>
                <a:latin typeface="Verdana" panose="020B0604030504040204" pitchFamily="34" charset="0"/>
                <a:ea typeface="Verdana" panose="020B0604030504040204" pitchFamily="34" charset="0"/>
              </a:rPr>
              <a:t>- </a:t>
            </a:r>
            <a:r>
              <a:rPr lang="vi-VN" sz="1400" dirty="0">
                <a:solidFill>
                  <a:schemeClr val="accent1"/>
                </a:solidFill>
                <a:latin typeface="Verdana" panose="020B0604030504040204" pitchFamily="34" charset="0"/>
                <a:ea typeface="Verdana" panose="020B0604030504040204" pitchFamily="34" charset="0"/>
              </a:rPr>
              <a:t>Thay thế</a:t>
            </a:r>
            <a:r>
              <a:rPr lang="en-US" sz="1400" dirty="0">
                <a:solidFill>
                  <a:schemeClr val="accent1"/>
                </a:solidFill>
                <a:latin typeface="Verdana" panose="020B0604030504040204" pitchFamily="34" charset="0"/>
                <a:ea typeface="Verdana" panose="020B0604030504040204" pitchFamily="34" charset="0"/>
              </a:rPr>
              <a:t>.</a:t>
            </a:r>
            <a:endParaRPr lang="vi-VN" sz="1400" dirty="0">
              <a:solidFill>
                <a:schemeClr val="accent1"/>
              </a:solidFill>
              <a:latin typeface="Verdana" panose="020B0604030504040204" pitchFamily="34" charset="0"/>
              <a:ea typeface="Verdana" panose="020B0604030504040204" pitchFamily="34" charset="0"/>
            </a:endParaRPr>
          </a:p>
          <a:p>
            <a:pPr marL="186262" indent="0">
              <a:buNone/>
            </a:pPr>
            <a:r>
              <a:rPr lang="en-US" sz="1400" dirty="0">
                <a:solidFill>
                  <a:schemeClr val="accent1"/>
                </a:solidFill>
                <a:latin typeface="Verdana" panose="020B0604030504040204" pitchFamily="34" charset="0"/>
                <a:ea typeface="Verdana" panose="020B0604030504040204" pitchFamily="34" charset="0"/>
              </a:rPr>
              <a:t>- </a:t>
            </a:r>
            <a:r>
              <a:rPr lang="vi-VN" sz="1400" dirty="0">
                <a:solidFill>
                  <a:schemeClr val="accent1"/>
                </a:solidFill>
                <a:latin typeface="Verdana" panose="020B0604030504040204" pitchFamily="34" charset="0"/>
                <a:ea typeface="Verdana" panose="020B0604030504040204" pitchFamily="34" charset="0"/>
              </a:rPr>
              <a:t>Hoán vị</a:t>
            </a:r>
            <a:r>
              <a:rPr lang="en-US" sz="1400" dirty="0">
                <a:solidFill>
                  <a:schemeClr val="accent1"/>
                </a:solidFill>
                <a:latin typeface="Verdana" panose="020B0604030504040204" pitchFamily="34" charset="0"/>
                <a:ea typeface="Verdana" panose="020B0604030504040204" pitchFamily="34" charset="0"/>
              </a:rPr>
              <a:t>.</a:t>
            </a:r>
          </a:p>
        </p:txBody>
      </p:sp>
      <p:cxnSp>
        <p:nvCxnSpPr>
          <p:cNvPr id="294" name="Google Shape;294;p40"/>
          <p:cNvCxnSpPr>
            <a:cxnSpLocks/>
          </p:cNvCxnSpPr>
          <p:nvPr/>
        </p:nvCxnSpPr>
        <p:spPr>
          <a:xfrm>
            <a:off x="7611825" y="-34675"/>
            <a:ext cx="0" cy="5178175"/>
          </a:xfrm>
          <a:prstGeom prst="straightConnector1">
            <a:avLst/>
          </a:prstGeom>
          <a:noFill/>
          <a:ln w="9525" cap="flat" cmpd="sng">
            <a:solidFill>
              <a:schemeClr val="tx2"/>
            </a:solidFill>
            <a:prstDash val="solid"/>
            <a:round/>
            <a:headEnd type="none" w="med" len="med"/>
            <a:tailEnd type="none" w="med" len="med"/>
          </a:ln>
        </p:spPr>
      </p:cxnSp>
      <p:cxnSp>
        <p:nvCxnSpPr>
          <p:cNvPr id="295" name="Google Shape;295;p40"/>
          <p:cNvCxnSpPr/>
          <p:nvPr/>
        </p:nvCxnSpPr>
        <p:spPr>
          <a:xfrm>
            <a:off x="0" y="4403924"/>
            <a:ext cx="9203400" cy="0"/>
          </a:xfrm>
          <a:prstGeom prst="straightConnector1">
            <a:avLst/>
          </a:prstGeom>
          <a:noFill/>
          <a:ln w="9525" cap="flat" cmpd="sng">
            <a:solidFill>
              <a:schemeClr val="tx2"/>
            </a:solidFill>
            <a:prstDash val="solid"/>
            <a:round/>
            <a:headEnd type="none" w="med" len="med"/>
            <a:tailEnd type="none" w="med" len="med"/>
          </a:ln>
        </p:spPr>
      </p:cxnSp>
      <p:sp>
        <p:nvSpPr>
          <p:cNvPr id="6" name="Google Shape;292;p40">
            <a:extLst>
              <a:ext uri="{FF2B5EF4-FFF2-40B4-BE49-F238E27FC236}">
                <a16:creationId xmlns:a16="http://schemas.microsoft.com/office/drawing/2014/main" id="{4D05E12C-6FE0-1E20-ABC1-2D8046D3744B}"/>
              </a:ext>
            </a:extLst>
          </p:cNvPr>
          <p:cNvSpPr txBox="1">
            <a:spLocks/>
          </p:cNvSpPr>
          <p:nvPr/>
        </p:nvSpPr>
        <p:spPr>
          <a:xfrm>
            <a:off x="893367" y="1261242"/>
            <a:ext cx="3091892" cy="62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Sulphur Point"/>
              <a:buNone/>
              <a:defRPr sz="3500" b="1" i="0" u="none" strike="noStrike" cap="none">
                <a:solidFill>
                  <a:schemeClr val="dk1"/>
                </a:solidFill>
                <a:latin typeface="Sulphur Point"/>
                <a:ea typeface="Sulphur Point"/>
                <a:cs typeface="Sulphur Point"/>
                <a:sym typeface="Sulphur Poin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b="0" dirty="0">
                <a:solidFill>
                  <a:schemeClr val="tx2"/>
                </a:solidFill>
                <a:latin typeface="Verdana" panose="020B0604030504040204" pitchFamily="34" charset="0"/>
                <a:ea typeface="Verdana" panose="020B0604030504040204" pitchFamily="34" charset="0"/>
              </a:rPr>
              <a:t>2.3. </a:t>
            </a:r>
            <a:r>
              <a:rPr lang="en-US" sz="2000" b="0" dirty="0" err="1">
                <a:solidFill>
                  <a:schemeClr val="tx2"/>
                </a:solidFill>
                <a:latin typeface="Verdana" panose="020B0604030504040204" pitchFamily="34" charset="0"/>
                <a:ea typeface="Verdana" panose="020B0604030504040204" pitchFamily="34" charset="0"/>
              </a:rPr>
              <a:t>Sơ</a:t>
            </a:r>
            <a:r>
              <a:rPr lang="en-US" sz="2000" b="0" dirty="0">
                <a:solidFill>
                  <a:schemeClr val="tx2"/>
                </a:solidFill>
                <a:latin typeface="Verdana" panose="020B0604030504040204" pitchFamily="34" charset="0"/>
                <a:ea typeface="Verdana" panose="020B0604030504040204" pitchFamily="34" charset="0"/>
              </a:rPr>
              <a:t> </a:t>
            </a:r>
            <a:r>
              <a:rPr lang="en-US" sz="2000" b="0" dirty="0" err="1">
                <a:solidFill>
                  <a:schemeClr val="tx2"/>
                </a:solidFill>
                <a:latin typeface="Verdana" panose="020B0604030504040204" pitchFamily="34" charset="0"/>
                <a:ea typeface="Verdana" panose="020B0604030504040204" pitchFamily="34" charset="0"/>
              </a:rPr>
              <a:t>đồ</a:t>
            </a:r>
            <a:r>
              <a:rPr lang="en-US" sz="2000" b="0" dirty="0">
                <a:solidFill>
                  <a:schemeClr val="tx2"/>
                </a:solidFill>
                <a:latin typeface="Verdana" panose="020B0604030504040204" pitchFamily="34" charset="0"/>
                <a:ea typeface="Verdana" panose="020B0604030504040204" pitchFamily="34" charset="0"/>
              </a:rPr>
              <a:t> </a:t>
            </a:r>
            <a:r>
              <a:rPr lang="en-US" sz="2000" b="0" dirty="0" err="1">
                <a:solidFill>
                  <a:schemeClr val="tx2"/>
                </a:solidFill>
                <a:latin typeface="Verdana" panose="020B0604030504040204" pitchFamily="34" charset="0"/>
                <a:ea typeface="Verdana" panose="020B0604030504040204" pitchFamily="34" charset="0"/>
              </a:rPr>
              <a:t>hoạt</a:t>
            </a:r>
            <a:r>
              <a:rPr lang="en-US" sz="2000" b="0" dirty="0">
                <a:solidFill>
                  <a:schemeClr val="tx2"/>
                </a:solidFill>
                <a:latin typeface="Verdana" panose="020B0604030504040204" pitchFamily="34" charset="0"/>
                <a:ea typeface="Verdana" panose="020B0604030504040204" pitchFamily="34" charset="0"/>
              </a:rPr>
              <a:t> </a:t>
            </a:r>
            <a:r>
              <a:rPr lang="en-US" sz="2000" b="0" dirty="0" err="1">
                <a:solidFill>
                  <a:schemeClr val="tx2"/>
                </a:solidFill>
                <a:latin typeface="Verdana" panose="020B0604030504040204" pitchFamily="34" charset="0"/>
                <a:ea typeface="Verdana" panose="020B0604030504040204" pitchFamily="34" charset="0"/>
              </a:rPr>
              <a:t>động</a:t>
            </a:r>
            <a:r>
              <a:rPr lang="en-US" sz="2000" b="0" dirty="0">
                <a:solidFill>
                  <a:schemeClr val="tx2"/>
                </a:solidFill>
                <a:latin typeface="Verdana" panose="020B0604030504040204" pitchFamily="34" charset="0"/>
                <a:ea typeface="Verdana" panose="020B0604030504040204" pitchFamily="34" charset="0"/>
              </a:rPr>
              <a:t>.</a:t>
            </a:r>
          </a:p>
        </p:txBody>
      </p:sp>
      <p:pic>
        <p:nvPicPr>
          <p:cNvPr id="7" name="Picture 6">
            <a:extLst>
              <a:ext uri="{FF2B5EF4-FFF2-40B4-BE49-F238E27FC236}">
                <a16:creationId xmlns:a16="http://schemas.microsoft.com/office/drawing/2014/main" id="{5B6A0E16-A4BA-1D2C-8196-C3FB4A525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714" y="1114496"/>
            <a:ext cx="3640289" cy="30786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43513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0"/>
          <p:cNvSpPr txBox="1">
            <a:spLocks noGrp="1"/>
          </p:cNvSpPr>
          <p:nvPr>
            <p:ph type="title"/>
          </p:nvPr>
        </p:nvSpPr>
        <p:spPr>
          <a:xfrm>
            <a:off x="145665" y="384725"/>
            <a:ext cx="3839593" cy="621900"/>
          </a:xfrm>
          <a:prstGeom prst="rect">
            <a:avLst/>
          </a:prstGeom>
        </p:spPr>
        <p:txBody>
          <a:bodyPr spcFirstLastPara="1" wrap="square" lIns="91425" tIns="91425" rIns="91425" bIns="91425" anchor="t" anchorCtr="0">
            <a:noAutofit/>
          </a:bodyPr>
          <a:lstStyle/>
          <a:p>
            <a:r>
              <a:rPr lang="en-US" sz="3000" b="1" i="1" dirty="0">
                <a:solidFill>
                  <a:schemeClr val="tx2"/>
                </a:solidFill>
                <a:latin typeface="Verdana" panose="020B0604030504040204" pitchFamily="34" charset="0"/>
                <a:ea typeface="Verdana" panose="020B0604030504040204" pitchFamily="34" charset="0"/>
              </a:rPr>
              <a:t>02. THUẬT TOÁN MÃ HÓA DES.</a:t>
            </a:r>
          </a:p>
        </p:txBody>
      </p:sp>
      <p:sp>
        <p:nvSpPr>
          <p:cNvPr id="293" name="Google Shape;293;p40"/>
          <p:cNvSpPr txBox="1">
            <a:spLocks noGrp="1"/>
          </p:cNvSpPr>
          <p:nvPr>
            <p:ph type="body" idx="1"/>
          </p:nvPr>
        </p:nvSpPr>
        <p:spPr>
          <a:xfrm>
            <a:off x="184372" y="1630680"/>
            <a:ext cx="5596752" cy="1505485"/>
          </a:xfrm>
          <a:prstGeom prst="rect">
            <a:avLst/>
          </a:prstGeom>
        </p:spPr>
        <p:txBody>
          <a:bodyPr spcFirstLastPara="1" wrap="square" lIns="91425" tIns="91425" rIns="91425" bIns="91425" anchor="t" anchorCtr="0">
            <a:noAutofit/>
          </a:bodyPr>
          <a:lstStyle/>
          <a:p>
            <a:pPr marL="101598" indent="0">
              <a:spcBef>
                <a:spcPts val="180"/>
              </a:spcBef>
              <a:buNone/>
            </a:pPr>
            <a:r>
              <a:rPr lang="en-US" sz="1400" dirty="0">
                <a:solidFill>
                  <a:schemeClr val="accent1"/>
                </a:solidFill>
                <a:latin typeface="Verdana" panose="020B0604030504040204" pitchFamily="34" charset="0"/>
                <a:ea typeface="Verdana" panose="020B0604030504040204" pitchFamily="34" charset="0"/>
              </a:rPr>
              <a:t>- </a:t>
            </a:r>
            <a:r>
              <a:rPr lang="vi-VN" sz="1400" dirty="0">
                <a:solidFill>
                  <a:schemeClr val="accent1"/>
                </a:solidFill>
                <a:latin typeface="Verdana" panose="020B0604030504040204" pitchFamily="34" charset="0"/>
                <a:ea typeface="Verdana" panose="020B0604030504040204" pitchFamily="34" charset="0"/>
              </a:rPr>
              <a:t>Đầu tiên, từ 64 bit ban đầu của khóa, 56 bit được chọn ,8 bit còn lại bị loại bỏ. 56 bit thu được được chia làm hai phần bằng nhau, mỗi phần được xử lý độc lập. </a:t>
            </a:r>
            <a:endParaRPr lang="en-US" sz="1400" dirty="0">
              <a:solidFill>
                <a:schemeClr val="accent1"/>
              </a:solidFill>
              <a:latin typeface="Verdana" panose="020B0604030504040204" pitchFamily="34" charset="0"/>
              <a:ea typeface="Verdana" panose="020B0604030504040204" pitchFamily="34" charset="0"/>
            </a:endParaRPr>
          </a:p>
          <a:p>
            <a:pPr marL="101598" indent="0">
              <a:spcBef>
                <a:spcPts val="180"/>
              </a:spcBef>
              <a:buNone/>
            </a:pPr>
            <a:endParaRPr lang="vi-VN" sz="1400" dirty="0">
              <a:solidFill>
                <a:schemeClr val="accent1"/>
              </a:solidFill>
              <a:latin typeface="Verdana" panose="020B0604030504040204" pitchFamily="34" charset="0"/>
              <a:ea typeface="Verdana" panose="020B0604030504040204" pitchFamily="34" charset="0"/>
            </a:endParaRPr>
          </a:p>
          <a:p>
            <a:pPr marL="101598" indent="0">
              <a:spcBef>
                <a:spcPts val="180"/>
              </a:spcBef>
              <a:buNone/>
            </a:pPr>
            <a:r>
              <a:rPr lang="en-US" sz="1400" dirty="0">
                <a:solidFill>
                  <a:schemeClr val="accent1"/>
                </a:solidFill>
                <a:latin typeface="Verdana" panose="020B0604030504040204" pitchFamily="34" charset="0"/>
                <a:ea typeface="Verdana" panose="020B0604030504040204" pitchFamily="34" charset="0"/>
              </a:rPr>
              <a:t>- </a:t>
            </a:r>
            <a:r>
              <a:rPr lang="vi-VN" sz="1400" dirty="0">
                <a:solidFill>
                  <a:schemeClr val="accent1"/>
                </a:solidFill>
                <a:latin typeface="Verdana" panose="020B0604030504040204" pitchFamily="34" charset="0"/>
                <a:ea typeface="Verdana" panose="020B0604030504040204" pitchFamily="34" charset="0"/>
              </a:rPr>
              <a:t>Sau mỗi chu trình, mỗi phần được dịch đi 1 hoặc 2 .Các khóa con 48 bit được tạo thành bởi thuật toán lựa chọn 2 bit gồm 24 bit từ mỗi phần. </a:t>
            </a:r>
            <a:endParaRPr lang="en-US" sz="1400" dirty="0">
              <a:solidFill>
                <a:schemeClr val="accent1"/>
              </a:solidFill>
              <a:latin typeface="Verdana" panose="020B0604030504040204" pitchFamily="34" charset="0"/>
              <a:ea typeface="Verdana" panose="020B0604030504040204" pitchFamily="34" charset="0"/>
            </a:endParaRPr>
          </a:p>
          <a:p>
            <a:pPr marL="101598" indent="0">
              <a:spcBef>
                <a:spcPts val="180"/>
              </a:spcBef>
              <a:buNone/>
            </a:pPr>
            <a:endParaRPr lang="vi-VN" sz="1400" dirty="0">
              <a:solidFill>
                <a:schemeClr val="accent1"/>
              </a:solidFill>
              <a:latin typeface="Verdana" panose="020B0604030504040204" pitchFamily="34" charset="0"/>
              <a:ea typeface="Verdana" panose="020B0604030504040204" pitchFamily="34" charset="0"/>
            </a:endParaRPr>
          </a:p>
          <a:p>
            <a:pPr marL="101598" indent="0">
              <a:spcBef>
                <a:spcPts val="180"/>
              </a:spcBef>
              <a:buNone/>
            </a:pPr>
            <a:r>
              <a:rPr lang="en-US" sz="1400" dirty="0">
                <a:solidFill>
                  <a:schemeClr val="accent1"/>
                </a:solidFill>
                <a:latin typeface="Verdana" panose="020B0604030504040204" pitchFamily="34" charset="0"/>
                <a:ea typeface="Verdana" panose="020B0604030504040204" pitchFamily="34" charset="0"/>
              </a:rPr>
              <a:t>- </a:t>
            </a:r>
            <a:r>
              <a:rPr lang="vi-VN" sz="1400" dirty="0">
                <a:solidFill>
                  <a:schemeClr val="accent1"/>
                </a:solidFill>
                <a:latin typeface="Verdana" panose="020B0604030504040204" pitchFamily="34" charset="0"/>
                <a:ea typeface="Verdana" panose="020B0604030504040204" pitchFamily="34" charset="0"/>
              </a:rPr>
              <a:t>Quá trình dịch bit (được ký hiệu là "&lt;&lt;&lt;" ) khiến cho các khóa con sử dụng các bit khác nhau của khóa chính; mỗi bit được sử dụng trung bình ở 14 trong tổng số 16 khóa con.</a:t>
            </a:r>
          </a:p>
        </p:txBody>
      </p:sp>
      <p:cxnSp>
        <p:nvCxnSpPr>
          <p:cNvPr id="294" name="Google Shape;294;p40"/>
          <p:cNvCxnSpPr>
            <a:cxnSpLocks/>
          </p:cNvCxnSpPr>
          <p:nvPr/>
        </p:nvCxnSpPr>
        <p:spPr>
          <a:xfrm>
            <a:off x="7611825" y="-34675"/>
            <a:ext cx="58555" cy="5178175"/>
          </a:xfrm>
          <a:prstGeom prst="straightConnector1">
            <a:avLst/>
          </a:prstGeom>
          <a:noFill/>
          <a:ln w="9525" cap="flat" cmpd="sng">
            <a:solidFill>
              <a:schemeClr val="tx2"/>
            </a:solidFill>
            <a:prstDash val="solid"/>
            <a:round/>
            <a:headEnd type="none" w="med" len="med"/>
            <a:tailEnd type="none" w="med" len="med"/>
          </a:ln>
        </p:spPr>
      </p:cxnSp>
      <p:cxnSp>
        <p:nvCxnSpPr>
          <p:cNvPr id="295" name="Google Shape;295;p40"/>
          <p:cNvCxnSpPr/>
          <p:nvPr/>
        </p:nvCxnSpPr>
        <p:spPr>
          <a:xfrm>
            <a:off x="0" y="4403924"/>
            <a:ext cx="9203400" cy="0"/>
          </a:xfrm>
          <a:prstGeom prst="straightConnector1">
            <a:avLst/>
          </a:prstGeom>
          <a:noFill/>
          <a:ln w="9525" cap="flat" cmpd="sng">
            <a:solidFill>
              <a:schemeClr val="tx2"/>
            </a:solidFill>
            <a:prstDash val="solid"/>
            <a:round/>
            <a:headEnd type="none" w="med" len="med"/>
            <a:tailEnd type="none" w="med" len="med"/>
          </a:ln>
        </p:spPr>
      </p:cxnSp>
      <p:sp>
        <p:nvSpPr>
          <p:cNvPr id="6" name="Google Shape;292;p40">
            <a:extLst>
              <a:ext uri="{FF2B5EF4-FFF2-40B4-BE49-F238E27FC236}">
                <a16:creationId xmlns:a16="http://schemas.microsoft.com/office/drawing/2014/main" id="{4D05E12C-6FE0-1E20-ABC1-2D8046D3744B}"/>
              </a:ext>
            </a:extLst>
          </p:cNvPr>
          <p:cNvSpPr txBox="1">
            <a:spLocks/>
          </p:cNvSpPr>
          <p:nvPr/>
        </p:nvSpPr>
        <p:spPr>
          <a:xfrm>
            <a:off x="893366" y="1261242"/>
            <a:ext cx="3839593" cy="62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Sulphur Point"/>
              <a:buNone/>
              <a:defRPr sz="3500" b="1" i="0" u="none" strike="noStrike" cap="none">
                <a:solidFill>
                  <a:schemeClr val="dk1"/>
                </a:solidFill>
                <a:latin typeface="Sulphur Point"/>
                <a:ea typeface="Sulphur Point"/>
                <a:cs typeface="Sulphur Point"/>
                <a:sym typeface="Sulphur Poin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b="0" dirty="0">
                <a:solidFill>
                  <a:schemeClr val="tx2"/>
                </a:solidFill>
                <a:latin typeface="Verdana" panose="020B0604030504040204" pitchFamily="34" charset="0"/>
                <a:ea typeface="Verdana" panose="020B0604030504040204" pitchFamily="34" charset="0"/>
              </a:rPr>
              <a:t>2.4. </a:t>
            </a:r>
            <a:r>
              <a:rPr lang="en-US" sz="2000" b="0" dirty="0" err="1">
                <a:solidFill>
                  <a:schemeClr val="tx2"/>
                </a:solidFill>
                <a:latin typeface="Verdana" panose="020B0604030504040204" pitchFamily="34" charset="0"/>
                <a:ea typeface="Verdana" panose="020B0604030504040204" pitchFamily="34" charset="0"/>
              </a:rPr>
              <a:t>Quá</a:t>
            </a:r>
            <a:r>
              <a:rPr lang="en-US" sz="2000" b="0" dirty="0">
                <a:solidFill>
                  <a:schemeClr val="tx2"/>
                </a:solidFill>
                <a:latin typeface="Verdana" panose="020B0604030504040204" pitchFamily="34" charset="0"/>
                <a:ea typeface="Verdana" panose="020B0604030504040204" pitchFamily="34" charset="0"/>
              </a:rPr>
              <a:t> </a:t>
            </a:r>
            <a:r>
              <a:rPr lang="en-US" sz="2000" b="0" dirty="0" err="1">
                <a:solidFill>
                  <a:schemeClr val="tx2"/>
                </a:solidFill>
                <a:latin typeface="Verdana" panose="020B0604030504040204" pitchFamily="34" charset="0"/>
                <a:ea typeface="Verdana" panose="020B0604030504040204" pitchFamily="34" charset="0"/>
              </a:rPr>
              <a:t>trình</a:t>
            </a:r>
            <a:r>
              <a:rPr lang="en-US" sz="2000" b="0" dirty="0">
                <a:solidFill>
                  <a:schemeClr val="tx2"/>
                </a:solidFill>
                <a:latin typeface="Verdana" panose="020B0604030504040204" pitchFamily="34" charset="0"/>
                <a:ea typeface="Verdana" panose="020B0604030504040204" pitchFamily="34" charset="0"/>
              </a:rPr>
              <a:t> </a:t>
            </a:r>
            <a:r>
              <a:rPr lang="en-US" sz="2000" b="0" dirty="0" err="1">
                <a:solidFill>
                  <a:schemeClr val="tx2"/>
                </a:solidFill>
                <a:latin typeface="Verdana" panose="020B0604030504040204" pitchFamily="34" charset="0"/>
                <a:ea typeface="Verdana" panose="020B0604030504040204" pitchFamily="34" charset="0"/>
              </a:rPr>
              <a:t>tạo</a:t>
            </a:r>
            <a:r>
              <a:rPr lang="en-US" sz="2000" b="0" dirty="0">
                <a:solidFill>
                  <a:schemeClr val="tx2"/>
                </a:solidFill>
                <a:latin typeface="Verdana" panose="020B0604030504040204" pitchFamily="34" charset="0"/>
                <a:ea typeface="Verdana" panose="020B0604030504040204" pitchFamily="34" charset="0"/>
              </a:rPr>
              <a:t> </a:t>
            </a:r>
            <a:r>
              <a:rPr lang="en-US" sz="2000" b="0" dirty="0" err="1">
                <a:solidFill>
                  <a:schemeClr val="tx2"/>
                </a:solidFill>
                <a:latin typeface="Verdana" panose="020B0604030504040204" pitchFamily="34" charset="0"/>
                <a:ea typeface="Verdana" panose="020B0604030504040204" pitchFamily="34" charset="0"/>
              </a:rPr>
              <a:t>khóa</a:t>
            </a:r>
            <a:r>
              <a:rPr lang="en-US" sz="2000" b="0" dirty="0">
                <a:solidFill>
                  <a:schemeClr val="tx2"/>
                </a:solidFill>
                <a:latin typeface="Verdana" panose="020B0604030504040204" pitchFamily="34" charset="0"/>
                <a:ea typeface="Verdana" panose="020B0604030504040204" pitchFamily="34" charset="0"/>
              </a:rPr>
              <a:t> con.</a:t>
            </a:r>
          </a:p>
        </p:txBody>
      </p:sp>
      <p:pic>
        <p:nvPicPr>
          <p:cNvPr id="2" name="Picture 1">
            <a:extLst>
              <a:ext uri="{FF2B5EF4-FFF2-40B4-BE49-F238E27FC236}">
                <a16:creationId xmlns:a16="http://schemas.microsoft.com/office/drawing/2014/main" id="{8FF5015D-F2C4-8415-6131-D2C6BA4D960E}"/>
              </a:ext>
            </a:extLst>
          </p:cNvPr>
          <p:cNvPicPr>
            <a:picLocks noChangeAspect="1"/>
          </p:cNvPicPr>
          <p:nvPr/>
        </p:nvPicPr>
        <p:blipFill>
          <a:blip r:embed="rId3"/>
          <a:stretch>
            <a:fillRect/>
          </a:stretch>
        </p:blipFill>
        <p:spPr>
          <a:xfrm>
            <a:off x="5999402" y="178635"/>
            <a:ext cx="2857500" cy="47862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17155490"/>
      </p:ext>
    </p:extLst>
  </p:cSld>
  <p:clrMapOvr>
    <a:masterClrMapping/>
  </p:clrMapOvr>
</p:sld>
</file>

<file path=ppt/theme/theme1.xml><?xml version="1.0" encoding="utf-8"?>
<a:theme xmlns:a="http://schemas.openxmlformats.org/drawingml/2006/main" name="Business Trip Project Proposal by Slidesgo">
  <a:themeElements>
    <a:clrScheme name="Simple Light">
      <a:dk1>
        <a:srgbClr val="FFD312"/>
      </a:dk1>
      <a:lt1>
        <a:srgbClr val="797D85"/>
      </a:lt1>
      <a:dk2>
        <a:srgbClr val="595959"/>
      </a:dk2>
      <a:lt2>
        <a:srgbClr val="EE5858"/>
      </a:lt2>
      <a:accent1>
        <a:srgbClr val="FFFFFF"/>
      </a:accent1>
      <a:accent2>
        <a:srgbClr val="FFFFFF"/>
      </a:accent2>
      <a:accent3>
        <a:srgbClr val="FFFFFF"/>
      </a:accent3>
      <a:accent4>
        <a:srgbClr val="FFFFFF"/>
      </a:accent4>
      <a:accent5>
        <a:srgbClr val="FFFFFF"/>
      </a:accent5>
      <a:accent6>
        <a:srgbClr val="FFFFFF"/>
      </a:accent6>
      <a:hlink>
        <a:srgbClr val="FFD31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966</Words>
  <Application>Microsoft Office PowerPoint</Application>
  <PresentationFormat>On-screen Show (16:9)</PresentationFormat>
  <Paragraphs>70</Paragraphs>
  <Slides>12</Slides>
  <Notes>12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Verdana</vt:lpstr>
      <vt:lpstr>Bebas Neue</vt:lpstr>
      <vt:lpstr>Arial</vt:lpstr>
      <vt:lpstr>Quicksand</vt:lpstr>
      <vt:lpstr>Fira Sans Extra Condensed Medium</vt:lpstr>
      <vt:lpstr>Times New Roman</vt:lpstr>
      <vt:lpstr>Proxima Nova</vt:lpstr>
      <vt:lpstr>Sulphur Point</vt:lpstr>
      <vt:lpstr>Business Trip Project Proposal by Slidesgo</vt:lpstr>
      <vt:lpstr>Slidesgo Final Pages</vt:lpstr>
      <vt:lpstr>LẬP TRÌNH MẠNG MÁY TÍNH</vt:lpstr>
      <vt:lpstr>ĐỀ TÀI ĐỒ ÁN</vt:lpstr>
      <vt:lpstr>01. ĐỀ TÀI ĐỒ ÁN.</vt:lpstr>
      <vt:lpstr>01. ĐỀ TÀI ĐỒ ÁN.</vt:lpstr>
      <vt:lpstr>02. THUẬT TOÁN MÃ HÓA DES.</vt:lpstr>
      <vt:lpstr>02. THUẬT TOÁN MÃ HÓA DES.</vt:lpstr>
      <vt:lpstr>02. THUẬT TOÁN MÃ HÓA DES.</vt:lpstr>
      <vt:lpstr>02. THUẬT TOÁN MÃ HÓA DES.</vt:lpstr>
      <vt:lpstr>02. THUẬT TOÁN MÃ HÓA DES.</vt:lpstr>
      <vt:lpstr>02. THUẬT TOÁN MÃ HÓA DES.</vt:lpstr>
      <vt:lpstr>03.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MẠNG MÁY TÍNH</dc:title>
  <cp:lastModifiedBy>tthanh phong</cp:lastModifiedBy>
  <cp:revision>52</cp:revision>
  <dcterms:modified xsi:type="dcterms:W3CDTF">2022-08-12T08:36:24Z</dcterms:modified>
</cp:coreProperties>
</file>